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0"/>
  </p:notesMasterIdLst>
  <p:handoutMasterIdLst>
    <p:handoutMasterId r:id="rId41"/>
  </p:handoutMasterIdLst>
  <p:sldIdLst>
    <p:sldId id="282" r:id="rId2"/>
    <p:sldId id="378" r:id="rId3"/>
    <p:sldId id="359" r:id="rId4"/>
    <p:sldId id="356" r:id="rId5"/>
    <p:sldId id="379" r:id="rId6"/>
    <p:sldId id="380" r:id="rId7"/>
    <p:sldId id="381" r:id="rId8"/>
    <p:sldId id="382" r:id="rId9"/>
    <p:sldId id="383" r:id="rId10"/>
    <p:sldId id="386" r:id="rId11"/>
    <p:sldId id="384" r:id="rId12"/>
    <p:sldId id="385" r:id="rId13"/>
    <p:sldId id="387" r:id="rId14"/>
    <p:sldId id="388" r:id="rId15"/>
    <p:sldId id="389" r:id="rId16"/>
    <p:sldId id="390" r:id="rId17"/>
    <p:sldId id="391" r:id="rId18"/>
    <p:sldId id="392" r:id="rId19"/>
    <p:sldId id="393" r:id="rId20"/>
    <p:sldId id="406" r:id="rId21"/>
    <p:sldId id="394" r:id="rId22"/>
    <p:sldId id="407" r:id="rId23"/>
    <p:sldId id="395" r:id="rId24"/>
    <p:sldId id="396" r:id="rId25"/>
    <p:sldId id="397" r:id="rId26"/>
    <p:sldId id="398" r:id="rId27"/>
    <p:sldId id="399" r:id="rId28"/>
    <p:sldId id="400" r:id="rId29"/>
    <p:sldId id="401" r:id="rId30"/>
    <p:sldId id="403" r:id="rId31"/>
    <p:sldId id="402" r:id="rId32"/>
    <p:sldId id="360" r:id="rId33"/>
    <p:sldId id="361" r:id="rId34"/>
    <p:sldId id="369" r:id="rId35"/>
    <p:sldId id="371" r:id="rId36"/>
    <p:sldId id="405" r:id="rId37"/>
    <p:sldId id="404" r:id="rId38"/>
    <p:sldId id="351" r:id="rId39"/>
  </p:sldIdLst>
  <p:sldSz cx="9144000" cy="6858000" type="screen4x3"/>
  <p:notesSz cx="6851650" cy="974725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0">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66"/>
    <a:srgbClr val="000099"/>
    <a:srgbClr val="FF99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94643" autoAdjust="0"/>
  </p:normalViewPr>
  <p:slideViewPr>
    <p:cSldViewPr>
      <p:cViewPr varScale="1">
        <p:scale>
          <a:sx n="72" d="100"/>
          <a:sy n="72" d="100"/>
        </p:scale>
        <p:origin x="172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5" d="100"/>
          <a:sy n="35" d="100"/>
        </p:scale>
        <p:origin x="-1596" y="-90"/>
      </p:cViewPr>
      <p:guideLst>
        <p:guide orient="horz" pos="3070"/>
        <p:guide pos="215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625" cy="487363"/>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81438" y="0"/>
            <a:ext cx="2968625" cy="487363"/>
          </a:xfrm>
          <a:prstGeom prst="rect">
            <a:avLst/>
          </a:prstGeom>
        </p:spPr>
        <p:txBody>
          <a:bodyPr vert="horz" lIns="91440" tIns="45720" rIns="91440" bIns="45720" rtlCol="0"/>
          <a:lstStyle>
            <a:lvl1pPr algn="r">
              <a:defRPr sz="1200">
                <a:latin typeface="Arial" charset="0"/>
                <a:cs typeface="Arial" charset="0"/>
              </a:defRPr>
            </a:lvl1pPr>
          </a:lstStyle>
          <a:p>
            <a:pPr>
              <a:defRPr/>
            </a:pPr>
            <a:fld id="{928D2800-11F8-4661-8987-AD5C1D570F9B}" type="datetimeFigureOut">
              <a:rPr lang="en-US"/>
              <a:pPr>
                <a:defRPr/>
              </a:pPr>
              <a:t>25-May-22</a:t>
            </a:fld>
            <a:endParaRPr lang="en-US"/>
          </a:p>
        </p:txBody>
      </p:sp>
      <p:sp>
        <p:nvSpPr>
          <p:cNvPr id="4" name="Footer Placeholder 3"/>
          <p:cNvSpPr>
            <a:spLocks noGrp="1"/>
          </p:cNvSpPr>
          <p:nvPr>
            <p:ph type="ftr" sz="quarter" idx="2"/>
          </p:nvPr>
        </p:nvSpPr>
        <p:spPr>
          <a:xfrm>
            <a:off x="0" y="9258300"/>
            <a:ext cx="2968625" cy="487363"/>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1438" y="9258300"/>
            <a:ext cx="2968625" cy="487363"/>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025F2B45-DF76-4AA1-BAD6-CEC6D80FEF71}" type="slidenum">
              <a:rPr lang="en-US"/>
              <a:pPr>
                <a:defRPr/>
              </a:pPr>
              <a:t>‹#›</a:t>
            </a:fld>
            <a:endParaRPr lang="en-US"/>
          </a:p>
        </p:txBody>
      </p:sp>
    </p:spTree>
    <p:extLst>
      <p:ext uri="{BB962C8B-B14F-4D97-AF65-F5344CB8AC3E}">
        <p14:creationId xmlns:p14="http://schemas.microsoft.com/office/powerpoint/2010/main" val="1285614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46400"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en-GB"/>
          </a:p>
        </p:txBody>
      </p:sp>
      <p:sp>
        <p:nvSpPr>
          <p:cNvPr id="21507" name="Rectangle 3"/>
          <p:cNvSpPr>
            <a:spLocks noGrp="1" noChangeArrowheads="1"/>
          </p:cNvSpPr>
          <p:nvPr>
            <p:ph type="dt" idx="1"/>
          </p:nvPr>
        </p:nvSpPr>
        <p:spPr bwMode="auto">
          <a:xfrm>
            <a:off x="3876675" y="0"/>
            <a:ext cx="2947988"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en-GB"/>
          </a:p>
        </p:txBody>
      </p:sp>
      <p:sp>
        <p:nvSpPr>
          <p:cNvPr id="12292" name="Rectangle 4"/>
          <p:cNvSpPr>
            <a:spLocks noGrp="1" noRot="1" noChangeAspect="1" noChangeArrowheads="1" noTextEdit="1"/>
          </p:cNvSpPr>
          <p:nvPr>
            <p:ph type="sldImg" idx="2"/>
          </p:nvPr>
        </p:nvSpPr>
        <p:spPr bwMode="auto">
          <a:xfrm>
            <a:off x="1038225" y="754063"/>
            <a:ext cx="4826000" cy="36195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930275" y="4598988"/>
            <a:ext cx="5040313" cy="4449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Klik om het opmaakprofiel van de modeltekst te bewerken</a:t>
            </a:r>
          </a:p>
          <a:p>
            <a:pPr lvl="1"/>
            <a:r>
              <a:rPr lang="en-GB" noProof="0"/>
              <a:t>Tweede niveau</a:t>
            </a:r>
          </a:p>
          <a:p>
            <a:pPr lvl="2"/>
            <a:r>
              <a:rPr lang="en-GB" noProof="0"/>
              <a:t>Derde niveau</a:t>
            </a:r>
          </a:p>
          <a:p>
            <a:pPr lvl="3"/>
            <a:r>
              <a:rPr lang="en-GB" noProof="0"/>
              <a:t>Vierde niveau</a:t>
            </a:r>
          </a:p>
          <a:p>
            <a:pPr lvl="4"/>
            <a:r>
              <a:rPr lang="en-GB" noProof="0"/>
              <a:t>Vijfde niveau</a:t>
            </a:r>
          </a:p>
        </p:txBody>
      </p:sp>
      <p:sp>
        <p:nvSpPr>
          <p:cNvPr id="21510" name="Rectangle 6"/>
          <p:cNvSpPr>
            <a:spLocks noGrp="1" noChangeArrowheads="1"/>
          </p:cNvSpPr>
          <p:nvPr>
            <p:ph type="ftr" sz="quarter" idx="4"/>
          </p:nvPr>
        </p:nvSpPr>
        <p:spPr bwMode="auto">
          <a:xfrm>
            <a:off x="0" y="9274175"/>
            <a:ext cx="2946400"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en-GB"/>
          </a:p>
        </p:txBody>
      </p:sp>
      <p:sp>
        <p:nvSpPr>
          <p:cNvPr id="21511" name="Rectangle 7"/>
          <p:cNvSpPr>
            <a:spLocks noGrp="1" noChangeArrowheads="1"/>
          </p:cNvSpPr>
          <p:nvPr>
            <p:ph type="sldNum" sz="quarter" idx="5"/>
          </p:nvPr>
        </p:nvSpPr>
        <p:spPr bwMode="auto">
          <a:xfrm>
            <a:off x="3876675" y="9274175"/>
            <a:ext cx="2947988"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4D093D92-0C71-419E-B42B-BEE4E8ACBBE3}" type="slidenum">
              <a:rPr lang="en-GB"/>
              <a:pPr>
                <a:defRPr/>
              </a:pPr>
              <a:t>‹#›</a:t>
            </a:fld>
            <a:endParaRPr lang="en-GB"/>
          </a:p>
        </p:txBody>
      </p:sp>
    </p:spTree>
    <p:extLst>
      <p:ext uri="{BB962C8B-B14F-4D97-AF65-F5344CB8AC3E}">
        <p14:creationId xmlns:p14="http://schemas.microsoft.com/office/powerpoint/2010/main" val="32297907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a:p>
        </p:txBody>
      </p:sp>
      <p:sp>
        <p:nvSpPr>
          <p:cNvPr id="30724" name="Slide Number Placeholder 3"/>
          <p:cNvSpPr>
            <a:spLocks noGrp="1"/>
          </p:cNvSpPr>
          <p:nvPr>
            <p:ph type="sldNum" sz="quarter" idx="5"/>
          </p:nvPr>
        </p:nvSpPr>
        <p:spPr/>
        <p:txBody>
          <a:bodyPr/>
          <a:lstStyle/>
          <a:p>
            <a:pPr>
              <a:defRPr/>
            </a:pPr>
            <a:fld id="{61266D9A-6291-47FD-8D87-797F95960300}" type="slidenum">
              <a:rPr lang="en-GB" smtClean="0"/>
              <a:pPr>
                <a:defRPr/>
              </a:pPr>
              <a:t>38</a:t>
            </a:fld>
            <a:endParaRPr lang="en-GB"/>
          </a:p>
        </p:txBody>
      </p:sp>
    </p:spTree>
    <p:extLst>
      <p:ext uri="{BB962C8B-B14F-4D97-AF65-F5344CB8AC3E}">
        <p14:creationId xmlns:p14="http://schemas.microsoft.com/office/powerpoint/2010/main" val="4156150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2438400"/>
            <a:ext cx="9147175" cy="1063625"/>
            <a:chOff x="-2" y="1536"/>
            <a:chExt cx="5762" cy="670"/>
          </a:xfrm>
        </p:grpSpPr>
        <p:grpSp>
          <p:nvGrpSpPr>
            <p:cNvPr id="5" name="Group 3"/>
            <p:cNvGrpSpPr>
              <a:grpSpLocks/>
            </p:cNvGrpSpPr>
            <p:nvPr/>
          </p:nvGrpSpPr>
          <p:grpSpPr bwMode="auto">
            <a:xfrm flipH="1">
              <a:off x="-2" y="1562"/>
              <a:ext cx="5782" cy="648"/>
              <a:chOff x="-22" y="1562"/>
              <a:chExt cx="5782" cy="648"/>
            </a:xfrm>
          </p:grpSpPr>
          <p:sp>
            <p:nvSpPr>
              <p:cNvPr id="8" name="Freeform 4"/>
              <p:cNvSpPr>
                <a:spLocks/>
              </p:cNvSpPr>
              <p:nvPr/>
            </p:nvSpPr>
            <p:spPr bwMode="ltGray">
              <a:xfrm rot="-5400000">
                <a:off x="2539" y="-993"/>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eaLnBrk="0" hangingPunct="0">
                  <a:defRPr/>
                </a:pPr>
                <a:endParaRPr lang="en-US">
                  <a:cs typeface="+mn-cs"/>
                </a:endParaRPr>
              </a:p>
            </p:txBody>
          </p:sp>
          <p:sp>
            <p:nvSpPr>
              <p:cNvPr id="9" name="Freeform 5"/>
              <p:cNvSpPr>
                <a:spLocks/>
              </p:cNvSpPr>
              <p:nvPr/>
            </p:nvSpPr>
            <p:spPr bwMode="ltGray">
              <a:xfrm rot="-5400000">
                <a:off x="1303"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10" name="Freeform 6"/>
              <p:cNvSpPr>
                <a:spLocks/>
              </p:cNvSpPr>
              <p:nvPr/>
            </p:nvSpPr>
            <p:spPr bwMode="ltGray">
              <a:xfrm rot="-5400000">
                <a:off x="982"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11" name="Freeform 7"/>
              <p:cNvSpPr>
                <a:spLocks/>
              </p:cNvSpPr>
              <p:nvPr/>
            </p:nvSpPr>
            <p:spPr bwMode="ltGray">
              <a:xfrm rot="-5400000">
                <a:off x="-77" y="1762"/>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12" name="Freeform 8"/>
              <p:cNvSpPr>
                <a:spLocks/>
              </p:cNvSpPr>
              <p:nvPr/>
            </p:nvSpPr>
            <p:spPr bwMode="ltGray">
              <a:xfrm rot="-5400000">
                <a:off x="664" y="1733"/>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13" name="Freeform 9"/>
              <p:cNvSpPr>
                <a:spLocks/>
              </p:cNvSpPr>
              <p:nvPr/>
            </p:nvSpPr>
            <p:spPr bwMode="ltGray">
              <a:xfrm rot="-5400000">
                <a:off x="442" y="1699"/>
                <a:ext cx="624" cy="362"/>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14" name="Freeform 10"/>
              <p:cNvSpPr>
                <a:spLocks/>
              </p:cNvSpPr>
              <p:nvPr/>
            </p:nvSpPr>
            <p:spPr bwMode="ltGray">
              <a:xfrm rot="-5400000">
                <a:off x="136" y="1736"/>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15" name="Freeform 11"/>
              <p:cNvSpPr>
                <a:spLocks/>
              </p:cNvSpPr>
              <p:nvPr/>
            </p:nvSpPr>
            <p:spPr bwMode="ltGray">
              <a:xfrm rot="-5400000">
                <a:off x="3191" y="1665"/>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16" name="Freeform 12"/>
              <p:cNvSpPr>
                <a:spLocks/>
              </p:cNvSpPr>
              <p:nvPr/>
            </p:nvSpPr>
            <p:spPr bwMode="ltGray">
              <a:xfrm rot="-5400000">
                <a:off x="2870" y="1664"/>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17" name="Freeform 13"/>
              <p:cNvSpPr>
                <a:spLocks/>
              </p:cNvSpPr>
              <p:nvPr/>
            </p:nvSpPr>
            <p:spPr bwMode="ltGray">
              <a:xfrm rot="-5400000">
                <a:off x="1810" y="175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18" name="Freeform 14"/>
              <p:cNvSpPr>
                <a:spLocks/>
              </p:cNvSpPr>
              <p:nvPr/>
            </p:nvSpPr>
            <p:spPr bwMode="ltGray">
              <a:xfrm rot="-5400000">
                <a:off x="2551" y="1728"/>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19" name="Freeform 15"/>
              <p:cNvSpPr>
                <a:spLocks/>
              </p:cNvSpPr>
              <p:nvPr/>
            </p:nvSpPr>
            <p:spPr bwMode="ltGray">
              <a:xfrm rot="-5400000">
                <a:off x="2310"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20" name="Freeform 16"/>
              <p:cNvSpPr>
                <a:spLocks/>
              </p:cNvSpPr>
              <p:nvPr/>
            </p:nvSpPr>
            <p:spPr bwMode="ltGray">
              <a:xfrm rot="-5400000">
                <a:off x="2043"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eaLnBrk="0" hangingPunct="0">
                  <a:defRPr/>
                </a:pPr>
                <a:endParaRPr lang="en-US">
                  <a:cs typeface="+mn-cs"/>
                </a:endParaRPr>
              </a:p>
            </p:txBody>
          </p:sp>
          <p:sp>
            <p:nvSpPr>
              <p:cNvPr id="21" name="Freeform 17"/>
              <p:cNvSpPr>
                <a:spLocks/>
              </p:cNvSpPr>
              <p:nvPr/>
            </p:nvSpPr>
            <p:spPr bwMode="ltGray">
              <a:xfrm rot="-5400000">
                <a:off x="4057"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eaLnBrk="0" hangingPunct="0">
                  <a:defRPr/>
                </a:pPr>
                <a:endParaRPr lang="en-US">
                  <a:cs typeface="+mn-cs"/>
                </a:endParaRPr>
              </a:p>
            </p:txBody>
          </p:sp>
          <p:sp>
            <p:nvSpPr>
              <p:cNvPr id="22" name="Freeform 18"/>
              <p:cNvSpPr>
                <a:spLocks/>
              </p:cNvSpPr>
              <p:nvPr/>
            </p:nvSpPr>
            <p:spPr bwMode="ltGray">
              <a:xfrm rot="-5400000">
                <a:off x="3736"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23" name="Freeform 19"/>
              <p:cNvSpPr>
                <a:spLocks/>
              </p:cNvSpPr>
              <p:nvPr/>
            </p:nvSpPr>
            <p:spPr bwMode="ltGray">
              <a:xfrm rot="-5400000">
                <a:off x="4564" y="175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24" name="Freeform 20"/>
              <p:cNvSpPr>
                <a:spLocks/>
              </p:cNvSpPr>
              <p:nvPr/>
            </p:nvSpPr>
            <p:spPr bwMode="ltGray">
              <a:xfrm>
                <a:off x="5469" y="156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25" name="Freeform 21"/>
              <p:cNvSpPr>
                <a:spLocks/>
              </p:cNvSpPr>
              <p:nvPr/>
            </p:nvSpPr>
            <p:spPr bwMode="ltGray">
              <a:xfrm rot="-5400000">
                <a:off x="5064"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26" name="Freeform 22"/>
              <p:cNvSpPr>
                <a:spLocks/>
              </p:cNvSpPr>
              <p:nvPr/>
            </p:nvSpPr>
            <p:spPr bwMode="ltGray">
              <a:xfrm rot="-5400000">
                <a:off x="479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grpSp>
        <p:sp>
          <p:nvSpPr>
            <p:cNvPr id="6" name="Freeform 23"/>
            <p:cNvSpPr>
              <a:spLocks/>
            </p:cNvSpPr>
            <p:nvPr/>
          </p:nvSpPr>
          <p:spPr bwMode="ltGray">
            <a:xfrm flipH="1">
              <a:off x="-2" y="1536"/>
              <a:ext cx="5762"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w="9525" cap="flat">
              <a:noFill/>
              <a:prstDash val="solid"/>
              <a:miter lim="800000"/>
              <a:headEnd type="none" w="med" len="med"/>
              <a:tailEnd type="none" w="med" len="med"/>
            </a:ln>
            <a:effectLst/>
          </p:spPr>
          <p:txBody>
            <a:bodyPr wrap="none" anchor="ctr"/>
            <a:lstStyle/>
            <a:p>
              <a:pPr eaLnBrk="0" hangingPunct="0">
                <a:defRPr/>
              </a:pPr>
              <a:endParaRPr lang="en-US">
                <a:cs typeface="+mn-cs"/>
              </a:endParaRPr>
            </a:p>
          </p:txBody>
        </p:sp>
        <p:sp>
          <p:nvSpPr>
            <p:cNvPr id="7" name="Freeform 24"/>
            <p:cNvSpPr>
              <a:spLocks/>
            </p:cNvSpPr>
            <p:nvPr/>
          </p:nvSpPr>
          <p:spPr bwMode="ltGray">
            <a:xfrm flipH="1">
              <a:off x="-2" y="2017"/>
              <a:ext cx="5761"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w="9525" cap="flat">
              <a:noFill/>
              <a:prstDash val="solid"/>
              <a:miter lim="800000"/>
              <a:headEnd/>
              <a:tailEnd/>
            </a:ln>
            <a:effectLst/>
          </p:spPr>
          <p:txBody>
            <a:bodyPr wrap="none" anchor="ctr"/>
            <a:lstStyle/>
            <a:p>
              <a:pPr eaLnBrk="0" hangingPunct="0">
                <a:defRPr/>
              </a:pPr>
              <a:endParaRPr lang="en-US">
                <a:cs typeface="+mn-cs"/>
              </a:endParaRPr>
            </a:p>
          </p:txBody>
        </p:sp>
      </p:grpSp>
      <p:sp>
        <p:nvSpPr>
          <p:cNvPr id="3097" name="Rectangle 25"/>
          <p:cNvSpPr>
            <a:spLocks noGrp="1" noChangeArrowheads="1"/>
          </p:cNvSpPr>
          <p:nvPr>
            <p:ph type="ctrTitle"/>
          </p:nvPr>
        </p:nvSpPr>
        <p:spPr>
          <a:xfrm>
            <a:off x="1173163" y="1341438"/>
            <a:ext cx="7772400" cy="1143000"/>
          </a:xfrm>
        </p:spPr>
        <p:txBody>
          <a:bodyPr/>
          <a:lstStyle>
            <a:lvl1pPr>
              <a:defRPr/>
            </a:lvl1pPr>
          </a:lstStyle>
          <a:p>
            <a:r>
              <a:rPr lang="nl-NL"/>
              <a:t>Klik om het opmaakprofiel van de modeltitel te bewerken</a:t>
            </a:r>
          </a:p>
        </p:txBody>
      </p:sp>
      <p:sp>
        <p:nvSpPr>
          <p:cNvPr id="3098" name="Rectangle 26"/>
          <p:cNvSpPr>
            <a:spLocks noGrp="1" noChangeArrowheads="1"/>
          </p:cNvSpPr>
          <p:nvPr>
            <p:ph type="subTitle" idx="1"/>
          </p:nvPr>
        </p:nvSpPr>
        <p:spPr>
          <a:xfrm>
            <a:off x="1166813" y="3886200"/>
            <a:ext cx="6400800" cy="1752600"/>
          </a:xfrm>
        </p:spPr>
        <p:txBody>
          <a:bodyPr/>
          <a:lstStyle>
            <a:lvl1pPr marL="0" indent="0">
              <a:buFont typeface="Monotype Sorts" pitchFamily="2" charset="2"/>
              <a:buNone/>
              <a:defRPr/>
            </a:lvl1pPr>
          </a:lstStyle>
          <a:p>
            <a:r>
              <a:rPr lang="nl-NL"/>
              <a:t>Klik om het opmaakprofiel van de modelondertitel te bewerken</a:t>
            </a:r>
          </a:p>
        </p:txBody>
      </p:sp>
      <p:sp>
        <p:nvSpPr>
          <p:cNvPr id="27" name="Rectangle 27"/>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nl-NL"/>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pPr>
              <a:defRPr/>
            </a:pPr>
            <a:endParaRPr lang="nl-NL"/>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pPr>
              <a:defRPr/>
            </a:pPr>
            <a:fld id="{39494076-50D8-421E-8D74-562C2B7562B2}"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pPr>
              <a:defRPr/>
            </a:pPr>
            <a:endParaRPr lang="nl-NL"/>
          </a:p>
        </p:txBody>
      </p:sp>
      <p:sp>
        <p:nvSpPr>
          <p:cNvPr id="5" name="Rectangle 28"/>
          <p:cNvSpPr>
            <a:spLocks noGrp="1" noChangeArrowheads="1"/>
          </p:cNvSpPr>
          <p:nvPr>
            <p:ph type="ftr" sz="quarter" idx="11"/>
          </p:nvPr>
        </p:nvSpPr>
        <p:spPr>
          <a:ln/>
        </p:spPr>
        <p:txBody>
          <a:bodyPr/>
          <a:lstStyle>
            <a:lvl1pPr>
              <a:defRPr/>
            </a:lvl1pPr>
          </a:lstStyle>
          <a:p>
            <a:pPr>
              <a:defRPr/>
            </a:pPr>
            <a:endParaRPr lang="nl-NL"/>
          </a:p>
        </p:txBody>
      </p:sp>
      <p:sp>
        <p:nvSpPr>
          <p:cNvPr id="6" name="Rectangle 29"/>
          <p:cNvSpPr>
            <a:spLocks noGrp="1" noChangeArrowheads="1"/>
          </p:cNvSpPr>
          <p:nvPr>
            <p:ph type="sldNum" sz="quarter" idx="12"/>
          </p:nvPr>
        </p:nvSpPr>
        <p:spPr>
          <a:ln/>
        </p:spPr>
        <p:txBody>
          <a:bodyPr/>
          <a:lstStyle>
            <a:lvl1pPr>
              <a:defRPr/>
            </a:lvl1pPr>
          </a:lstStyle>
          <a:p>
            <a:pPr>
              <a:defRPr/>
            </a:pPr>
            <a:fld id="{D8D3CBCA-5CF0-427F-B10F-CC36F1A423DF}"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pPr>
              <a:defRPr/>
            </a:pPr>
            <a:endParaRPr lang="nl-NL"/>
          </a:p>
        </p:txBody>
      </p:sp>
      <p:sp>
        <p:nvSpPr>
          <p:cNvPr id="5" name="Rectangle 28"/>
          <p:cNvSpPr>
            <a:spLocks noGrp="1" noChangeArrowheads="1"/>
          </p:cNvSpPr>
          <p:nvPr>
            <p:ph type="ftr" sz="quarter" idx="11"/>
          </p:nvPr>
        </p:nvSpPr>
        <p:spPr>
          <a:ln/>
        </p:spPr>
        <p:txBody>
          <a:bodyPr/>
          <a:lstStyle>
            <a:lvl1pPr>
              <a:defRPr/>
            </a:lvl1pPr>
          </a:lstStyle>
          <a:p>
            <a:pPr>
              <a:defRPr/>
            </a:pPr>
            <a:endParaRPr lang="nl-NL"/>
          </a:p>
        </p:txBody>
      </p:sp>
      <p:sp>
        <p:nvSpPr>
          <p:cNvPr id="6" name="Rectangle 29"/>
          <p:cNvSpPr>
            <a:spLocks noGrp="1" noChangeArrowheads="1"/>
          </p:cNvSpPr>
          <p:nvPr>
            <p:ph type="sldNum" sz="quarter" idx="12"/>
          </p:nvPr>
        </p:nvSpPr>
        <p:spPr>
          <a:ln/>
        </p:spPr>
        <p:txBody>
          <a:bodyPr/>
          <a:lstStyle>
            <a:lvl1pPr>
              <a:defRPr/>
            </a:lvl1pPr>
          </a:lstStyle>
          <a:p>
            <a:pPr>
              <a:defRPr/>
            </a:pPr>
            <a:fld id="{4A3F494F-23C2-4E48-9165-9C6F85A73170}"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pPr>
              <a:defRPr/>
            </a:pPr>
            <a:endParaRPr lang="nl-NL"/>
          </a:p>
        </p:txBody>
      </p:sp>
      <p:sp>
        <p:nvSpPr>
          <p:cNvPr id="5" name="Rectangle 28"/>
          <p:cNvSpPr>
            <a:spLocks noGrp="1" noChangeArrowheads="1"/>
          </p:cNvSpPr>
          <p:nvPr>
            <p:ph type="ftr" sz="quarter" idx="11"/>
          </p:nvPr>
        </p:nvSpPr>
        <p:spPr>
          <a:ln/>
        </p:spPr>
        <p:txBody>
          <a:bodyPr/>
          <a:lstStyle>
            <a:lvl1pPr>
              <a:defRPr/>
            </a:lvl1pPr>
          </a:lstStyle>
          <a:p>
            <a:pPr>
              <a:defRPr/>
            </a:pPr>
            <a:endParaRPr lang="nl-NL"/>
          </a:p>
        </p:txBody>
      </p:sp>
      <p:sp>
        <p:nvSpPr>
          <p:cNvPr id="6" name="Rectangle 29"/>
          <p:cNvSpPr>
            <a:spLocks noGrp="1" noChangeArrowheads="1"/>
          </p:cNvSpPr>
          <p:nvPr>
            <p:ph type="sldNum" sz="quarter" idx="12"/>
          </p:nvPr>
        </p:nvSpPr>
        <p:spPr>
          <a:ln/>
        </p:spPr>
        <p:txBody>
          <a:bodyPr/>
          <a:lstStyle>
            <a:lvl1pPr>
              <a:defRPr/>
            </a:lvl1pPr>
          </a:lstStyle>
          <a:p>
            <a:pPr>
              <a:defRPr/>
            </a:pPr>
            <a:fld id="{8EEF55BB-6BC1-44E0-B1C6-4FF32D9EF6EE}"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p:cNvSpPr>
            <a:spLocks noGrp="1" noChangeArrowheads="1"/>
          </p:cNvSpPr>
          <p:nvPr>
            <p:ph type="dt" sz="half" idx="10"/>
          </p:nvPr>
        </p:nvSpPr>
        <p:spPr>
          <a:ln/>
        </p:spPr>
        <p:txBody>
          <a:bodyPr/>
          <a:lstStyle>
            <a:lvl1pPr>
              <a:defRPr/>
            </a:lvl1pPr>
          </a:lstStyle>
          <a:p>
            <a:pPr>
              <a:defRPr/>
            </a:pPr>
            <a:endParaRPr lang="nl-NL"/>
          </a:p>
        </p:txBody>
      </p:sp>
      <p:sp>
        <p:nvSpPr>
          <p:cNvPr id="5" name="Rectangle 28"/>
          <p:cNvSpPr>
            <a:spLocks noGrp="1" noChangeArrowheads="1"/>
          </p:cNvSpPr>
          <p:nvPr>
            <p:ph type="ftr" sz="quarter" idx="11"/>
          </p:nvPr>
        </p:nvSpPr>
        <p:spPr>
          <a:ln/>
        </p:spPr>
        <p:txBody>
          <a:bodyPr/>
          <a:lstStyle>
            <a:lvl1pPr>
              <a:defRPr/>
            </a:lvl1pPr>
          </a:lstStyle>
          <a:p>
            <a:pPr>
              <a:defRPr/>
            </a:pPr>
            <a:endParaRPr lang="nl-NL"/>
          </a:p>
        </p:txBody>
      </p:sp>
      <p:sp>
        <p:nvSpPr>
          <p:cNvPr id="6" name="Rectangle 29"/>
          <p:cNvSpPr>
            <a:spLocks noGrp="1" noChangeArrowheads="1"/>
          </p:cNvSpPr>
          <p:nvPr>
            <p:ph type="sldNum" sz="quarter" idx="12"/>
          </p:nvPr>
        </p:nvSpPr>
        <p:spPr>
          <a:ln/>
        </p:spPr>
        <p:txBody>
          <a:bodyPr/>
          <a:lstStyle>
            <a:lvl1pPr>
              <a:defRPr/>
            </a:lvl1pPr>
          </a:lstStyle>
          <a:p>
            <a:pPr>
              <a:defRPr/>
            </a:pPr>
            <a:fld id="{340178E0-A345-4428-8C66-4DB1FD649840}"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p:cNvSpPr>
            <a:spLocks noGrp="1" noChangeArrowheads="1"/>
          </p:cNvSpPr>
          <p:nvPr>
            <p:ph type="dt" sz="half" idx="10"/>
          </p:nvPr>
        </p:nvSpPr>
        <p:spPr>
          <a:ln/>
        </p:spPr>
        <p:txBody>
          <a:bodyPr/>
          <a:lstStyle>
            <a:lvl1pPr>
              <a:defRPr/>
            </a:lvl1pPr>
          </a:lstStyle>
          <a:p>
            <a:pPr>
              <a:defRPr/>
            </a:pPr>
            <a:endParaRPr lang="nl-NL"/>
          </a:p>
        </p:txBody>
      </p:sp>
      <p:sp>
        <p:nvSpPr>
          <p:cNvPr id="6" name="Rectangle 28"/>
          <p:cNvSpPr>
            <a:spLocks noGrp="1" noChangeArrowheads="1"/>
          </p:cNvSpPr>
          <p:nvPr>
            <p:ph type="ftr" sz="quarter" idx="11"/>
          </p:nvPr>
        </p:nvSpPr>
        <p:spPr>
          <a:ln/>
        </p:spPr>
        <p:txBody>
          <a:bodyPr/>
          <a:lstStyle>
            <a:lvl1pPr>
              <a:defRPr/>
            </a:lvl1pPr>
          </a:lstStyle>
          <a:p>
            <a:pPr>
              <a:defRPr/>
            </a:pPr>
            <a:endParaRPr lang="nl-NL"/>
          </a:p>
        </p:txBody>
      </p:sp>
      <p:sp>
        <p:nvSpPr>
          <p:cNvPr id="7" name="Rectangle 29"/>
          <p:cNvSpPr>
            <a:spLocks noGrp="1" noChangeArrowheads="1"/>
          </p:cNvSpPr>
          <p:nvPr>
            <p:ph type="sldNum" sz="quarter" idx="12"/>
          </p:nvPr>
        </p:nvSpPr>
        <p:spPr>
          <a:ln/>
        </p:spPr>
        <p:txBody>
          <a:bodyPr/>
          <a:lstStyle>
            <a:lvl1pPr>
              <a:defRPr/>
            </a:lvl1pPr>
          </a:lstStyle>
          <a:p>
            <a:pPr>
              <a:defRPr/>
            </a:pPr>
            <a:fld id="{5D2B7F1F-79C2-4BF2-BD41-2CEF81684839}"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p:cNvSpPr>
            <a:spLocks noGrp="1" noChangeArrowheads="1"/>
          </p:cNvSpPr>
          <p:nvPr>
            <p:ph type="dt" sz="half" idx="10"/>
          </p:nvPr>
        </p:nvSpPr>
        <p:spPr>
          <a:ln/>
        </p:spPr>
        <p:txBody>
          <a:bodyPr/>
          <a:lstStyle>
            <a:lvl1pPr>
              <a:defRPr/>
            </a:lvl1pPr>
          </a:lstStyle>
          <a:p>
            <a:pPr>
              <a:defRPr/>
            </a:pPr>
            <a:endParaRPr lang="nl-NL"/>
          </a:p>
        </p:txBody>
      </p:sp>
      <p:sp>
        <p:nvSpPr>
          <p:cNvPr id="8" name="Rectangle 28"/>
          <p:cNvSpPr>
            <a:spLocks noGrp="1" noChangeArrowheads="1"/>
          </p:cNvSpPr>
          <p:nvPr>
            <p:ph type="ftr" sz="quarter" idx="11"/>
          </p:nvPr>
        </p:nvSpPr>
        <p:spPr>
          <a:ln/>
        </p:spPr>
        <p:txBody>
          <a:bodyPr/>
          <a:lstStyle>
            <a:lvl1pPr>
              <a:defRPr/>
            </a:lvl1pPr>
          </a:lstStyle>
          <a:p>
            <a:pPr>
              <a:defRPr/>
            </a:pPr>
            <a:endParaRPr lang="nl-NL"/>
          </a:p>
        </p:txBody>
      </p:sp>
      <p:sp>
        <p:nvSpPr>
          <p:cNvPr id="9" name="Rectangle 29"/>
          <p:cNvSpPr>
            <a:spLocks noGrp="1" noChangeArrowheads="1"/>
          </p:cNvSpPr>
          <p:nvPr>
            <p:ph type="sldNum" sz="quarter" idx="12"/>
          </p:nvPr>
        </p:nvSpPr>
        <p:spPr>
          <a:ln/>
        </p:spPr>
        <p:txBody>
          <a:bodyPr/>
          <a:lstStyle>
            <a:lvl1pPr>
              <a:defRPr/>
            </a:lvl1pPr>
          </a:lstStyle>
          <a:p>
            <a:pPr>
              <a:defRPr/>
            </a:pPr>
            <a:fld id="{5F83443E-99C5-4ACC-9FD1-531E3C98AF1D}"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p:cNvSpPr>
            <a:spLocks noGrp="1" noChangeArrowheads="1"/>
          </p:cNvSpPr>
          <p:nvPr>
            <p:ph type="dt" sz="half" idx="10"/>
          </p:nvPr>
        </p:nvSpPr>
        <p:spPr>
          <a:ln/>
        </p:spPr>
        <p:txBody>
          <a:bodyPr/>
          <a:lstStyle>
            <a:lvl1pPr>
              <a:defRPr/>
            </a:lvl1pPr>
          </a:lstStyle>
          <a:p>
            <a:pPr>
              <a:defRPr/>
            </a:pPr>
            <a:endParaRPr lang="nl-NL"/>
          </a:p>
        </p:txBody>
      </p:sp>
      <p:sp>
        <p:nvSpPr>
          <p:cNvPr id="4" name="Rectangle 28"/>
          <p:cNvSpPr>
            <a:spLocks noGrp="1" noChangeArrowheads="1"/>
          </p:cNvSpPr>
          <p:nvPr>
            <p:ph type="ftr" sz="quarter" idx="11"/>
          </p:nvPr>
        </p:nvSpPr>
        <p:spPr>
          <a:ln/>
        </p:spPr>
        <p:txBody>
          <a:bodyPr/>
          <a:lstStyle>
            <a:lvl1pPr>
              <a:defRPr/>
            </a:lvl1pPr>
          </a:lstStyle>
          <a:p>
            <a:pPr>
              <a:defRPr/>
            </a:pPr>
            <a:endParaRPr lang="nl-NL"/>
          </a:p>
        </p:txBody>
      </p:sp>
      <p:sp>
        <p:nvSpPr>
          <p:cNvPr id="5" name="Rectangle 29"/>
          <p:cNvSpPr>
            <a:spLocks noGrp="1" noChangeArrowheads="1"/>
          </p:cNvSpPr>
          <p:nvPr>
            <p:ph type="sldNum" sz="quarter" idx="12"/>
          </p:nvPr>
        </p:nvSpPr>
        <p:spPr>
          <a:ln/>
        </p:spPr>
        <p:txBody>
          <a:bodyPr/>
          <a:lstStyle>
            <a:lvl1pPr>
              <a:defRPr/>
            </a:lvl1pPr>
          </a:lstStyle>
          <a:p>
            <a:pPr>
              <a:defRPr/>
            </a:pPr>
            <a:fld id="{62E428BE-DCEE-4828-B609-0E989A0CB39A}"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pPr>
              <a:defRPr/>
            </a:pPr>
            <a:endParaRPr lang="nl-NL"/>
          </a:p>
        </p:txBody>
      </p:sp>
      <p:sp>
        <p:nvSpPr>
          <p:cNvPr id="3" name="Rectangle 28"/>
          <p:cNvSpPr>
            <a:spLocks noGrp="1" noChangeArrowheads="1"/>
          </p:cNvSpPr>
          <p:nvPr>
            <p:ph type="ftr" sz="quarter" idx="11"/>
          </p:nvPr>
        </p:nvSpPr>
        <p:spPr>
          <a:ln/>
        </p:spPr>
        <p:txBody>
          <a:bodyPr/>
          <a:lstStyle>
            <a:lvl1pPr>
              <a:defRPr/>
            </a:lvl1pPr>
          </a:lstStyle>
          <a:p>
            <a:pPr>
              <a:defRPr/>
            </a:pPr>
            <a:endParaRPr lang="nl-NL"/>
          </a:p>
        </p:txBody>
      </p:sp>
      <p:sp>
        <p:nvSpPr>
          <p:cNvPr id="4" name="Rectangle 29"/>
          <p:cNvSpPr>
            <a:spLocks noGrp="1" noChangeArrowheads="1"/>
          </p:cNvSpPr>
          <p:nvPr>
            <p:ph type="sldNum" sz="quarter" idx="12"/>
          </p:nvPr>
        </p:nvSpPr>
        <p:spPr>
          <a:ln/>
        </p:spPr>
        <p:txBody>
          <a:bodyPr/>
          <a:lstStyle>
            <a:lvl1pPr>
              <a:defRPr/>
            </a:lvl1pPr>
          </a:lstStyle>
          <a:p>
            <a:pPr>
              <a:defRPr/>
            </a:pPr>
            <a:fld id="{F68512D3-F46B-4F91-9AF9-99120E31CE63}"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nl-NL"/>
          </a:p>
        </p:txBody>
      </p:sp>
      <p:sp>
        <p:nvSpPr>
          <p:cNvPr id="6" name="Rectangle 28"/>
          <p:cNvSpPr>
            <a:spLocks noGrp="1" noChangeArrowheads="1"/>
          </p:cNvSpPr>
          <p:nvPr>
            <p:ph type="ftr" sz="quarter" idx="11"/>
          </p:nvPr>
        </p:nvSpPr>
        <p:spPr>
          <a:ln/>
        </p:spPr>
        <p:txBody>
          <a:bodyPr/>
          <a:lstStyle>
            <a:lvl1pPr>
              <a:defRPr/>
            </a:lvl1pPr>
          </a:lstStyle>
          <a:p>
            <a:pPr>
              <a:defRPr/>
            </a:pPr>
            <a:endParaRPr lang="nl-NL"/>
          </a:p>
        </p:txBody>
      </p:sp>
      <p:sp>
        <p:nvSpPr>
          <p:cNvPr id="7" name="Rectangle 29"/>
          <p:cNvSpPr>
            <a:spLocks noGrp="1" noChangeArrowheads="1"/>
          </p:cNvSpPr>
          <p:nvPr>
            <p:ph type="sldNum" sz="quarter" idx="12"/>
          </p:nvPr>
        </p:nvSpPr>
        <p:spPr>
          <a:ln/>
        </p:spPr>
        <p:txBody>
          <a:bodyPr/>
          <a:lstStyle>
            <a:lvl1pPr>
              <a:defRPr/>
            </a:lvl1pPr>
          </a:lstStyle>
          <a:p>
            <a:pPr>
              <a:defRPr/>
            </a:pPr>
            <a:fld id="{B5CB0CA6-30C7-47ED-85F8-98E8B23E7174}"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nl-NL"/>
          </a:p>
        </p:txBody>
      </p:sp>
      <p:sp>
        <p:nvSpPr>
          <p:cNvPr id="6" name="Rectangle 28"/>
          <p:cNvSpPr>
            <a:spLocks noGrp="1" noChangeArrowheads="1"/>
          </p:cNvSpPr>
          <p:nvPr>
            <p:ph type="ftr" sz="quarter" idx="11"/>
          </p:nvPr>
        </p:nvSpPr>
        <p:spPr>
          <a:ln/>
        </p:spPr>
        <p:txBody>
          <a:bodyPr/>
          <a:lstStyle>
            <a:lvl1pPr>
              <a:defRPr/>
            </a:lvl1pPr>
          </a:lstStyle>
          <a:p>
            <a:pPr>
              <a:defRPr/>
            </a:pPr>
            <a:endParaRPr lang="nl-NL"/>
          </a:p>
        </p:txBody>
      </p:sp>
      <p:sp>
        <p:nvSpPr>
          <p:cNvPr id="7" name="Rectangle 29"/>
          <p:cNvSpPr>
            <a:spLocks noGrp="1" noChangeArrowheads="1"/>
          </p:cNvSpPr>
          <p:nvPr>
            <p:ph type="sldNum" sz="quarter" idx="12"/>
          </p:nvPr>
        </p:nvSpPr>
        <p:spPr>
          <a:ln/>
        </p:spPr>
        <p:txBody>
          <a:bodyPr/>
          <a:lstStyle>
            <a:lvl1pPr>
              <a:defRPr/>
            </a:lvl1pPr>
          </a:lstStyle>
          <a:p>
            <a:pPr>
              <a:defRPr/>
            </a:pPr>
            <a:fld id="{593361AC-261B-4E66-B6FA-9ED87776C3FC}"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4763"/>
            <a:ext cx="1063625"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2" name="Freeform 4"/>
              <p:cNvSpPr>
                <a:spLocks/>
              </p:cNvSpPr>
              <p:nvPr/>
            </p:nvSpPr>
            <p:spPr bwMode="ltGray">
              <a:xfrm rot="-5400000">
                <a:off x="2554" y="-990"/>
                <a:ext cx="624" cy="5746"/>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eaLnBrk="0" hangingPunct="0">
                  <a:defRPr/>
                </a:pPr>
                <a:endParaRPr lang="en-US">
                  <a:cs typeface="+mn-cs"/>
                </a:endParaRPr>
              </a:p>
            </p:txBody>
          </p:sp>
          <p:sp>
            <p:nvSpPr>
              <p:cNvPr id="2053" name="Freeform 5"/>
              <p:cNvSpPr>
                <a:spLocks/>
              </p:cNvSpPr>
              <p:nvPr/>
            </p:nvSpPr>
            <p:spPr bwMode="ltGray">
              <a:xfrm rot="-5400000">
                <a:off x="1323"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2054" name="Freeform 6"/>
              <p:cNvSpPr>
                <a:spLocks/>
              </p:cNvSpPr>
              <p:nvPr/>
            </p:nvSpPr>
            <p:spPr bwMode="ltGray">
              <a:xfrm rot="-5400000">
                <a:off x="942" y="1688"/>
                <a:ext cx="624" cy="42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2055" name="Freeform 7"/>
              <p:cNvSpPr>
                <a:spLocks/>
              </p:cNvSpPr>
              <p:nvPr/>
            </p:nvSpPr>
            <p:spPr bwMode="ltGray">
              <a:xfrm rot="-5400000">
                <a:off x="-97" y="1772"/>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3" name="Freeform 8"/>
              <p:cNvSpPr>
                <a:spLocks/>
              </p:cNvSpPr>
              <p:nvPr/>
            </p:nvSpPr>
            <p:spPr bwMode="ltGray">
              <a:xfrm rot="-5400000">
                <a:off x="664" y="1733"/>
                <a:ext cx="624" cy="29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2057" name="Freeform 9"/>
              <p:cNvSpPr>
                <a:spLocks/>
              </p:cNvSpPr>
              <p:nvPr/>
            </p:nvSpPr>
            <p:spPr bwMode="ltGray">
              <a:xfrm rot="-5400000">
                <a:off x="416" y="1699"/>
                <a:ext cx="624" cy="364"/>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2058" name="Freeform 10"/>
              <p:cNvSpPr>
                <a:spLocks/>
              </p:cNvSpPr>
              <p:nvPr/>
            </p:nvSpPr>
            <p:spPr bwMode="ltGray">
              <a:xfrm rot="-5400000">
                <a:off x="129" y="1728"/>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2059" name="Freeform 11"/>
              <p:cNvSpPr>
                <a:spLocks/>
              </p:cNvSpPr>
              <p:nvPr/>
            </p:nvSpPr>
            <p:spPr bwMode="ltGray">
              <a:xfrm rot="-5400000">
                <a:off x="3157" y="1645"/>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eaLnBrk="0" hangingPunct="0">
                  <a:defRPr/>
                </a:pPr>
                <a:endParaRPr lang="en-US">
                  <a:cs typeface="+mn-cs"/>
                </a:endParaRPr>
              </a:p>
            </p:txBody>
          </p:sp>
          <p:sp>
            <p:nvSpPr>
              <p:cNvPr id="2060" name="Freeform 12"/>
              <p:cNvSpPr>
                <a:spLocks/>
              </p:cNvSpPr>
              <p:nvPr/>
            </p:nvSpPr>
            <p:spPr bwMode="ltGray">
              <a:xfrm rot="-5400000">
                <a:off x="2870" y="1664"/>
                <a:ext cx="624" cy="421"/>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2061" name="Freeform 13"/>
              <p:cNvSpPr>
                <a:spLocks/>
              </p:cNvSpPr>
              <p:nvPr/>
            </p:nvSpPr>
            <p:spPr bwMode="ltGray">
              <a:xfrm rot="-5400000">
                <a:off x="1829" y="1747"/>
                <a:ext cx="624" cy="256"/>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2062" name="Freeform 14"/>
              <p:cNvSpPr>
                <a:spLocks/>
              </p:cNvSpPr>
              <p:nvPr/>
            </p:nvSpPr>
            <p:spPr bwMode="ltGray">
              <a:xfrm rot="-5400000">
                <a:off x="2525" y="1729"/>
                <a:ext cx="624" cy="29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2063" name="Freeform 15"/>
              <p:cNvSpPr>
                <a:spLocks/>
              </p:cNvSpPr>
              <p:nvPr/>
            </p:nvSpPr>
            <p:spPr bwMode="ltGray">
              <a:xfrm rot="-5400000">
                <a:off x="2330" y="1695"/>
                <a:ext cx="624" cy="360"/>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2064" name="Freeform 16"/>
              <p:cNvSpPr>
                <a:spLocks/>
              </p:cNvSpPr>
              <p:nvPr/>
            </p:nvSpPr>
            <p:spPr bwMode="ltGray">
              <a:xfrm rot="-5400000">
                <a:off x="201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eaLnBrk="0" hangingPunct="0">
                  <a:defRPr/>
                </a:pPr>
                <a:endParaRPr lang="en-US">
                  <a:cs typeface="+mn-cs"/>
                </a:endParaRPr>
              </a:p>
            </p:txBody>
          </p:sp>
          <p:sp>
            <p:nvSpPr>
              <p:cNvPr id="2065" name="Freeform 17"/>
              <p:cNvSpPr>
                <a:spLocks/>
              </p:cNvSpPr>
              <p:nvPr/>
            </p:nvSpPr>
            <p:spPr bwMode="ltGray">
              <a:xfrm rot="-5400000">
                <a:off x="4026" y="1630"/>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eaLnBrk="0" hangingPunct="0">
                  <a:defRPr/>
                </a:pPr>
                <a:endParaRPr lang="en-US">
                  <a:cs typeface="+mn-cs"/>
                </a:endParaRPr>
              </a:p>
            </p:txBody>
          </p:sp>
          <p:sp>
            <p:nvSpPr>
              <p:cNvPr id="2066" name="Freeform 18"/>
              <p:cNvSpPr>
                <a:spLocks/>
              </p:cNvSpPr>
              <p:nvPr/>
            </p:nvSpPr>
            <p:spPr bwMode="ltGray">
              <a:xfrm rot="-5400000">
                <a:off x="3657" y="1648"/>
                <a:ext cx="624" cy="42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sp>
            <p:nvSpPr>
              <p:cNvPr id="2067" name="Freeform 19"/>
              <p:cNvSpPr>
                <a:spLocks/>
              </p:cNvSpPr>
              <p:nvPr/>
            </p:nvSpPr>
            <p:spPr bwMode="ltGray">
              <a:xfrm rot="-5400000">
                <a:off x="4504" y="172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eaLnBrk="0" hangingPunct="0">
                  <a:defRPr/>
                </a:pPr>
                <a:endParaRPr lang="en-US">
                  <a:cs typeface="+mn-cs"/>
                </a:endParaRPr>
              </a:p>
            </p:txBody>
          </p:sp>
          <p:sp>
            <p:nvSpPr>
              <p:cNvPr id="2068" name="Freeform 20"/>
              <p:cNvSpPr>
                <a:spLocks/>
              </p:cNvSpPr>
              <p:nvPr/>
            </p:nvSpPr>
            <p:spPr bwMode="ltGray">
              <a:xfrm>
                <a:off x="5469" y="154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eaLnBrk="0" hangingPunct="0">
                  <a:defRPr/>
                </a:pPr>
                <a:endParaRPr lang="en-US">
                  <a:cs typeface="+mn-cs"/>
                </a:endParaRPr>
              </a:p>
            </p:txBody>
          </p:sp>
          <p:sp>
            <p:nvSpPr>
              <p:cNvPr id="2069" name="Freeform 21"/>
              <p:cNvSpPr>
                <a:spLocks/>
              </p:cNvSpPr>
              <p:nvPr/>
            </p:nvSpPr>
            <p:spPr bwMode="ltGray">
              <a:xfrm rot="-5400000">
                <a:off x="5052" y="1655"/>
                <a:ext cx="624" cy="360"/>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eaLnBrk="0" hangingPunct="0">
                  <a:defRPr/>
                </a:pPr>
                <a:endParaRPr lang="en-US">
                  <a:cs typeface="+mn-cs"/>
                </a:endParaRPr>
              </a:p>
            </p:txBody>
          </p:sp>
          <p:sp>
            <p:nvSpPr>
              <p:cNvPr id="2070" name="Freeform 22"/>
              <p:cNvSpPr>
                <a:spLocks/>
              </p:cNvSpPr>
              <p:nvPr/>
            </p:nvSpPr>
            <p:spPr bwMode="ltGray">
              <a:xfrm rot="-5400000">
                <a:off x="4743" y="168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eaLnBrk="0" hangingPunct="0">
                  <a:defRPr/>
                </a:pPr>
                <a:endParaRPr lang="en-US">
                  <a:cs typeface="+mn-cs"/>
                </a:endParaRPr>
              </a:p>
            </p:txBody>
          </p:sp>
        </p:grpSp>
        <p:sp>
          <p:nvSpPr>
            <p:cNvPr id="2071" name="Freeform 23"/>
            <p:cNvSpPr>
              <a:spLocks/>
            </p:cNvSpPr>
            <p:nvPr/>
          </p:nvSpPr>
          <p:spPr bwMode="ltGray">
            <a:xfrm rot="16200000" flipH="1">
              <a:off x="-1954" y="1951"/>
              <a:ext cx="4320"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w="9525" cap="flat">
              <a:noFill/>
              <a:prstDash val="solid"/>
              <a:miter lim="800000"/>
              <a:headEnd type="none" w="med" len="med"/>
              <a:tailEnd type="none" w="med" len="med"/>
            </a:ln>
            <a:effectLst/>
          </p:spPr>
          <p:txBody>
            <a:bodyPr wrap="none" anchor="ctr"/>
            <a:lstStyle/>
            <a:p>
              <a:pPr eaLnBrk="0" hangingPunct="0">
                <a:defRPr/>
              </a:pPr>
              <a:endParaRPr lang="en-US">
                <a:cs typeface="+mn-cs"/>
              </a:endParaRPr>
            </a:p>
          </p:txBody>
        </p:sp>
        <p:sp>
          <p:nvSpPr>
            <p:cNvPr id="2072" name="Freeform 24"/>
            <p:cNvSpPr>
              <a:spLocks/>
            </p:cNvSpPr>
            <p:nvPr/>
          </p:nvSpPr>
          <p:spPr bwMode="ltGray">
            <a:xfrm rot="16200000" flipH="1">
              <a:off x="-1584" y="2062"/>
              <a:ext cx="4319"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w="9525" cap="flat">
              <a:noFill/>
              <a:prstDash val="solid"/>
              <a:miter lim="800000"/>
              <a:headEnd type="none" w="med" len="med"/>
              <a:tailEnd type="none" w="med" len="med"/>
            </a:ln>
            <a:effectLst/>
          </p:spPr>
          <p:txBody>
            <a:bodyPr wrap="none" anchor="ctr"/>
            <a:lstStyle/>
            <a:p>
              <a:pPr eaLnBrk="0" hangingPunct="0">
                <a:defRPr/>
              </a:pPr>
              <a:endParaRPr lang="en-US">
                <a:cs typeface="+mn-cs"/>
              </a:endParaRPr>
            </a:p>
          </p:txBody>
        </p:sp>
      </p:grpSp>
      <p:sp>
        <p:nvSpPr>
          <p:cNvPr id="1027" name="Rectangle 25"/>
          <p:cNvSpPr>
            <a:spLocks noGrp="1" noChangeArrowheads="1"/>
          </p:cNvSpPr>
          <p:nvPr>
            <p:ph type="title"/>
          </p:nvPr>
        </p:nvSpPr>
        <p:spPr bwMode="auto">
          <a:xfrm>
            <a:off x="1173163"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a:t>Klik om het opmaakprofiel van de modeltitel te bewerken</a:t>
            </a:r>
          </a:p>
        </p:txBody>
      </p:sp>
      <p:sp>
        <p:nvSpPr>
          <p:cNvPr id="1028" name="Rectangle 26"/>
          <p:cNvSpPr>
            <a:spLocks noGrp="1" noChangeArrowheads="1"/>
          </p:cNvSpPr>
          <p:nvPr>
            <p:ph type="body" idx="1"/>
          </p:nvPr>
        </p:nvSpPr>
        <p:spPr bwMode="auto">
          <a:xfrm>
            <a:off x="1173163"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t>Klik om het opmaakprofiel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2075" name="Rectangle 27"/>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50000"/>
              </a:spcBef>
              <a:defRPr sz="1400">
                <a:latin typeface="Arial" charset="0"/>
                <a:cs typeface="+mn-cs"/>
              </a:defRPr>
            </a:lvl1pPr>
          </a:lstStyle>
          <a:p>
            <a:pPr>
              <a:defRPr/>
            </a:pPr>
            <a:endParaRPr lang="nl-NL"/>
          </a:p>
        </p:txBody>
      </p:sp>
      <p:sp>
        <p:nvSpPr>
          <p:cNvPr id="2076" name="Rectangle 28"/>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spcBef>
                <a:spcPct val="50000"/>
              </a:spcBef>
              <a:defRPr sz="1400">
                <a:latin typeface="Arial" charset="0"/>
                <a:cs typeface="+mn-cs"/>
              </a:defRPr>
            </a:lvl1pPr>
          </a:lstStyle>
          <a:p>
            <a:pPr>
              <a:defRPr/>
            </a:pPr>
            <a:endParaRPr lang="nl-NL"/>
          </a:p>
        </p:txBody>
      </p:sp>
      <p:sp>
        <p:nvSpPr>
          <p:cNvPr id="2077" name="Rectangle 29"/>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50000"/>
              </a:spcBef>
              <a:defRPr sz="1400">
                <a:latin typeface="Arial" charset="0"/>
                <a:cs typeface="+mn-cs"/>
              </a:defRPr>
            </a:lvl1pPr>
          </a:lstStyle>
          <a:p>
            <a:pPr>
              <a:defRPr/>
            </a:pPr>
            <a:fld id="{BE4A29C8-7F16-4F8F-9450-C2E6F1B2FC6F}"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900"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70000"/>
        <a:buFont typeface="Monotype Sort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5" descr="logo NEW"/>
          <p:cNvPicPr>
            <a:picLocks noChangeAspect="1" noChangeArrowheads="1"/>
          </p:cNvPicPr>
          <p:nvPr/>
        </p:nvPicPr>
        <p:blipFill>
          <a:blip r:embed="rId2" cstate="print"/>
          <a:srcRect/>
          <a:stretch>
            <a:fillRect/>
          </a:stretch>
        </p:blipFill>
        <p:spPr bwMode="auto">
          <a:xfrm>
            <a:off x="3200400" y="901259"/>
            <a:ext cx="2971800" cy="3442141"/>
          </a:xfrm>
          <a:prstGeom prst="rect">
            <a:avLst/>
          </a:prstGeom>
          <a:noFill/>
          <a:ln w="9525">
            <a:noFill/>
            <a:miter lim="800000"/>
            <a:headEnd/>
            <a:tailEnd/>
          </a:ln>
        </p:spPr>
      </p:pic>
      <p:sp>
        <p:nvSpPr>
          <p:cNvPr id="4" name="Rectangle 7"/>
          <p:cNvSpPr txBox="1">
            <a:spLocks noChangeArrowheads="1"/>
          </p:cNvSpPr>
          <p:nvPr/>
        </p:nvSpPr>
        <p:spPr bwMode="auto">
          <a:xfrm>
            <a:off x="1295400" y="4724400"/>
            <a:ext cx="7391400" cy="2133600"/>
          </a:xfrm>
          <a:prstGeom prst="rect">
            <a:avLst/>
          </a:prstGeom>
          <a:noFill/>
          <a:ln>
            <a:noFill/>
            <a:headEnd/>
            <a:tailEnd/>
          </a:ln>
        </p:spPr>
        <p:style>
          <a:lnRef idx="0">
            <a:schemeClr val="accent1"/>
          </a:lnRef>
          <a:fillRef idx="3">
            <a:schemeClr val="accent1"/>
          </a:fillRef>
          <a:effectRef idx="3">
            <a:schemeClr val="accent1"/>
          </a:effectRef>
          <a:fontRef idx="minor">
            <a:schemeClr val="lt1"/>
          </a:fontRef>
        </p:style>
        <p:txBody>
          <a:bodyPr/>
          <a:lstStyle/>
          <a:p>
            <a:pPr algn="ctr" eaLnBrk="0" hangingPunct="0">
              <a:defRPr/>
            </a:pPr>
            <a:endParaRPr lang="sr-Latn-CS" sz="600" b="1" dirty="0">
              <a:latin typeface="Cambria" pitchFamily="18" charset="0"/>
            </a:endParaRPr>
          </a:p>
          <a:p>
            <a:pPr algn="ctr" eaLnBrk="0" hangingPunct="0">
              <a:defRPr/>
            </a:pPr>
            <a:r>
              <a:rPr lang="en-US" sz="3000" b="1" dirty="0">
                <a:solidFill>
                  <a:schemeClr val="tx1"/>
                </a:solidFill>
                <a:latin typeface="Cambria" pitchFamily="18" charset="0"/>
              </a:rPr>
              <a:t>K O M E N T A R</a:t>
            </a:r>
          </a:p>
          <a:p>
            <a:pPr algn="ctr" eaLnBrk="0" hangingPunct="0">
              <a:defRPr/>
            </a:pPr>
            <a:r>
              <a:rPr lang="sr-Latn-ME" sz="3000" b="1" dirty="0">
                <a:solidFill>
                  <a:schemeClr val="tx1"/>
                </a:solidFill>
                <a:latin typeface="Cambria" pitchFamily="18" charset="0"/>
              </a:rPr>
              <a:t>Z</a:t>
            </a:r>
            <a:r>
              <a:rPr lang="en-US" sz="3000" b="1" dirty="0">
                <a:solidFill>
                  <a:schemeClr val="tx1"/>
                </a:solidFill>
                <a:latin typeface="Cambria" pitchFamily="18" charset="0"/>
              </a:rPr>
              <a:t>AKONA O RADU</a:t>
            </a:r>
          </a:p>
          <a:p>
            <a:pPr algn="ctr" eaLnBrk="0" hangingPunct="0">
              <a:defRPr/>
            </a:pPr>
            <a:endParaRPr lang="sr-Latn-BA" sz="1900" i="1" dirty="0">
              <a:solidFill>
                <a:schemeClr val="tx1"/>
              </a:solidFill>
              <a:latin typeface="Centaur" pitchFamily="18" charset="0"/>
              <a:cs typeface="Segoe UI" pitchFamily="34" charset="0"/>
            </a:endParaRPr>
          </a:p>
          <a:p>
            <a:pPr algn="ctr" eaLnBrk="0" hangingPunct="0">
              <a:defRPr/>
            </a:pPr>
            <a:endParaRPr lang="sr-Latn-BA" sz="1800" b="1" i="1" dirty="0">
              <a:solidFill>
                <a:schemeClr val="tx1"/>
              </a:solidFill>
              <a:latin typeface="Cambria" pitchFamily="18" charset="0"/>
              <a:cs typeface="Segoe UI" pitchFamily="34" charset="0"/>
            </a:endParaRPr>
          </a:p>
          <a:p>
            <a:pPr algn="ctr" eaLnBrk="0" hangingPunct="0">
              <a:defRPr/>
            </a:pPr>
            <a:r>
              <a:rPr lang="sr-Latn-ME" sz="1800" b="1" i="1" dirty="0">
                <a:solidFill>
                  <a:schemeClr val="tx1"/>
                </a:solidFill>
                <a:latin typeface="Cambria" pitchFamily="18" charset="0"/>
                <a:cs typeface="Segoe UI" pitchFamily="34" charset="0"/>
              </a:rPr>
              <a:t>Budva, 27-29.05.2022.</a:t>
            </a:r>
            <a:endParaRPr lang="en-US" sz="1800" b="1" i="1" dirty="0">
              <a:solidFill>
                <a:schemeClr val="tx1"/>
              </a:solidFill>
              <a:latin typeface="Cambria" pitchFamily="18" charset="0"/>
              <a:ea typeface="Segoe UI" panose="020B0502040204020203" pitchFamily="34" charset="0"/>
              <a:cs typeface="Segoe UI" pitchFamily="34" charset="0"/>
            </a:endParaRPr>
          </a:p>
        </p:txBody>
      </p:sp>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69238" y="0"/>
            <a:ext cx="127476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Preraspodjela radnog vremena </a:t>
            </a:r>
          </a:p>
          <a:p>
            <a:pPr marL="0" indent="0" algn="ctr">
              <a:lnSpc>
                <a:spcPct val="90000"/>
              </a:lnSpc>
              <a:buClr>
                <a:srgbClr val="FF0000"/>
              </a:buClr>
              <a:buNone/>
            </a:pPr>
            <a:r>
              <a:rPr lang="sr-Latn-ME" sz="2200" dirty="0">
                <a:solidFill>
                  <a:srgbClr val="000066"/>
                </a:solidFill>
              </a:rPr>
              <a:t>/prethodno rješenje ostavljalo je veliki prostor za zloupotrebu/</a:t>
            </a:r>
            <a:endParaRPr lang="en-US" sz="2200" i="1" dirty="0"/>
          </a:p>
          <a:p>
            <a:pPr marL="0" indent="0">
              <a:buNone/>
            </a:pPr>
            <a:r>
              <a:rPr lang="sr-Latn-ME" sz="1800" b="1" dirty="0"/>
              <a:t>	</a:t>
            </a:r>
          </a:p>
          <a:p>
            <a:pPr marL="0" indent="0">
              <a:buNone/>
            </a:pPr>
            <a:r>
              <a:rPr lang="sr-Latn-ME" sz="1800" b="1" dirty="0"/>
              <a:t>	</a:t>
            </a:r>
            <a:r>
              <a:rPr lang="en-US" sz="2200" b="1" dirty="0" err="1"/>
              <a:t>Član</a:t>
            </a:r>
            <a:r>
              <a:rPr lang="en-US" sz="2200" b="1" dirty="0"/>
              <a:t> 54</a:t>
            </a:r>
            <a:r>
              <a:rPr lang="sr-Latn-ME" sz="2200" b="1" u="sng" dirty="0"/>
              <a:t> </a:t>
            </a:r>
            <a:endParaRPr lang="en-US" sz="2200" b="1" dirty="0"/>
          </a:p>
          <a:p>
            <a:pPr marL="0" indent="0">
              <a:buNone/>
            </a:pPr>
            <a:r>
              <a:rPr lang="sr-Latn-ME" sz="2200" dirty="0"/>
              <a:t>	</a:t>
            </a:r>
            <a:r>
              <a:rPr lang="en-US" sz="2200" dirty="0"/>
              <a:t>(1) </a:t>
            </a:r>
            <a:r>
              <a:rPr lang="en-US" sz="2200" dirty="0" err="1"/>
              <a:t>Preraspodjela</a:t>
            </a:r>
            <a:r>
              <a:rPr lang="en-US" sz="2200" dirty="0"/>
              <a:t> </a:t>
            </a:r>
            <a:r>
              <a:rPr lang="en-US" sz="2200" dirty="0" err="1"/>
              <a:t>radnog</a:t>
            </a:r>
            <a:r>
              <a:rPr lang="en-US" sz="2200" dirty="0"/>
              <a:t> </a:t>
            </a:r>
            <a:r>
              <a:rPr lang="en-US" sz="2200" dirty="0" err="1"/>
              <a:t>vremena</a:t>
            </a:r>
            <a:r>
              <a:rPr lang="en-US" sz="2200" dirty="0"/>
              <a:t> </a:t>
            </a:r>
            <a:r>
              <a:rPr lang="en-US" sz="2200" dirty="0" err="1"/>
              <a:t>može</a:t>
            </a:r>
            <a:r>
              <a:rPr lang="en-US" sz="2200" dirty="0"/>
              <a:t> se </a:t>
            </a:r>
            <a:r>
              <a:rPr lang="en-US" sz="2200" dirty="0" err="1"/>
              <a:t>izvršiti</a:t>
            </a:r>
            <a:r>
              <a:rPr lang="en-US" sz="2200" dirty="0"/>
              <a:t> </a:t>
            </a:r>
            <a:r>
              <a:rPr lang="en-US" sz="2200" dirty="0" err="1"/>
              <a:t>kad</a:t>
            </a:r>
            <a:r>
              <a:rPr lang="en-US" sz="2200" dirty="0"/>
              <a:t> to </a:t>
            </a:r>
            <a:r>
              <a:rPr lang="en-US" sz="2200" dirty="0" err="1"/>
              <a:t>zahtijeva</a:t>
            </a:r>
            <a:r>
              <a:rPr lang="en-US" sz="2200" dirty="0"/>
              <a:t> </a:t>
            </a:r>
            <a:r>
              <a:rPr lang="en-US" sz="2200" dirty="0" err="1"/>
              <a:t>priroda</a:t>
            </a:r>
            <a:r>
              <a:rPr lang="en-US" sz="2200" dirty="0"/>
              <a:t> </a:t>
            </a:r>
            <a:r>
              <a:rPr lang="en-US" sz="2200" dirty="0" err="1"/>
              <a:t>djelatnosti</a:t>
            </a:r>
            <a:r>
              <a:rPr lang="en-US" sz="2200" dirty="0"/>
              <a:t>, </a:t>
            </a:r>
            <a:r>
              <a:rPr lang="en-US" sz="2200" dirty="0" err="1"/>
              <a:t>organizacija</a:t>
            </a:r>
            <a:r>
              <a:rPr lang="en-US" sz="2200" dirty="0"/>
              <a:t> </a:t>
            </a:r>
            <a:r>
              <a:rPr lang="en-US" sz="2200" dirty="0" err="1"/>
              <a:t>rada</a:t>
            </a:r>
            <a:r>
              <a:rPr lang="en-US" sz="2200" dirty="0"/>
              <a:t>, </a:t>
            </a:r>
            <a:r>
              <a:rPr lang="en-US" sz="2200" dirty="0" err="1"/>
              <a:t>bolje</a:t>
            </a:r>
            <a:r>
              <a:rPr lang="en-US" sz="2200" dirty="0"/>
              <a:t> </a:t>
            </a:r>
            <a:r>
              <a:rPr lang="en-US" sz="2200" dirty="0" err="1"/>
              <a:t>korišćenje</a:t>
            </a:r>
            <a:r>
              <a:rPr lang="en-US" sz="2200" dirty="0"/>
              <a:t> </a:t>
            </a:r>
            <a:r>
              <a:rPr lang="en-US" sz="2200" dirty="0" err="1"/>
              <a:t>sredstava</a:t>
            </a:r>
            <a:r>
              <a:rPr lang="en-US" sz="2200" dirty="0"/>
              <a:t> </a:t>
            </a:r>
            <a:r>
              <a:rPr lang="en-US" sz="2200" dirty="0" err="1"/>
              <a:t>rada</a:t>
            </a:r>
            <a:r>
              <a:rPr lang="en-US" sz="2200" dirty="0"/>
              <a:t>, </a:t>
            </a:r>
            <a:r>
              <a:rPr lang="en-US" sz="2200" dirty="0" err="1"/>
              <a:t>racionalnije</a:t>
            </a:r>
            <a:r>
              <a:rPr lang="en-US" sz="2200" dirty="0"/>
              <a:t> </a:t>
            </a:r>
            <a:r>
              <a:rPr lang="en-US" sz="2200" dirty="0" err="1"/>
              <a:t>korišćenje</a:t>
            </a:r>
            <a:r>
              <a:rPr lang="en-US" sz="2200" dirty="0"/>
              <a:t> </a:t>
            </a:r>
            <a:r>
              <a:rPr lang="en-US" sz="2200" dirty="0" err="1"/>
              <a:t>radnog</a:t>
            </a:r>
            <a:r>
              <a:rPr lang="en-US" sz="2200" dirty="0"/>
              <a:t> </a:t>
            </a:r>
            <a:r>
              <a:rPr lang="en-US" sz="2200" dirty="0" err="1"/>
              <a:t>vremena</a:t>
            </a:r>
            <a:r>
              <a:rPr lang="en-US" sz="2200" dirty="0"/>
              <a:t> </a:t>
            </a:r>
            <a:r>
              <a:rPr lang="en-US" sz="2200" dirty="0" err="1"/>
              <a:t>i</a:t>
            </a:r>
            <a:r>
              <a:rPr lang="en-US" sz="2200" dirty="0"/>
              <a:t> </a:t>
            </a:r>
            <a:r>
              <a:rPr lang="en-US" sz="2200" dirty="0" err="1"/>
              <a:t>izvršenje</a:t>
            </a:r>
            <a:r>
              <a:rPr lang="en-US" sz="2200" dirty="0"/>
              <a:t> </a:t>
            </a:r>
            <a:r>
              <a:rPr lang="en-US" sz="2200" dirty="0" err="1"/>
              <a:t>određenih</a:t>
            </a:r>
            <a:r>
              <a:rPr lang="en-US" sz="2200" dirty="0"/>
              <a:t> </a:t>
            </a:r>
            <a:r>
              <a:rPr lang="en-US" sz="2200" dirty="0" err="1"/>
              <a:t>poslova</a:t>
            </a:r>
            <a:r>
              <a:rPr lang="en-US" sz="2200" dirty="0"/>
              <a:t> u </a:t>
            </a:r>
            <a:r>
              <a:rPr lang="en-US" sz="2200" dirty="0" err="1"/>
              <a:t>utvrđenim</a:t>
            </a:r>
            <a:r>
              <a:rPr lang="en-US" sz="2200" dirty="0"/>
              <a:t> </a:t>
            </a:r>
            <a:r>
              <a:rPr lang="en-US" sz="2200" dirty="0" err="1"/>
              <a:t>rokovima</a:t>
            </a:r>
            <a:r>
              <a:rPr lang="en-US" sz="2200" dirty="0"/>
              <a:t>.</a:t>
            </a:r>
          </a:p>
          <a:p>
            <a:pPr marL="0" indent="0">
              <a:buNone/>
            </a:pPr>
            <a:r>
              <a:rPr lang="sr-Latn-ME" sz="2200" dirty="0"/>
              <a:t>	</a:t>
            </a:r>
            <a:r>
              <a:rPr lang="en-US" sz="2200" dirty="0"/>
              <a:t>(2) U </a:t>
            </a:r>
            <a:r>
              <a:rPr lang="en-US" sz="2200" dirty="0" err="1"/>
              <a:t>slučajevima</a:t>
            </a:r>
            <a:r>
              <a:rPr lang="en-US" sz="2200" dirty="0"/>
              <a:t> </a:t>
            </a:r>
            <a:r>
              <a:rPr lang="en-US" sz="2200" dirty="0" err="1"/>
              <a:t>iz</a:t>
            </a:r>
            <a:r>
              <a:rPr lang="en-US" sz="2200" dirty="0"/>
              <a:t> </a:t>
            </a:r>
            <a:r>
              <a:rPr lang="en-US" sz="2200" dirty="0" err="1"/>
              <a:t>stava</a:t>
            </a:r>
            <a:r>
              <a:rPr lang="en-US" sz="2200" dirty="0"/>
              <a:t> 1 </a:t>
            </a:r>
            <a:r>
              <a:rPr lang="en-US" sz="2200" dirty="0" err="1"/>
              <a:t>ovog</a:t>
            </a:r>
            <a:r>
              <a:rPr lang="en-US" sz="2200" dirty="0"/>
              <a:t> </a:t>
            </a:r>
            <a:r>
              <a:rPr lang="en-US" sz="2200" dirty="0" err="1"/>
              <a:t>člana</a:t>
            </a:r>
            <a:r>
              <a:rPr lang="en-US" sz="2200" dirty="0"/>
              <a:t>, </a:t>
            </a:r>
            <a:r>
              <a:rPr lang="en-US" sz="2200" dirty="0" err="1"/>
              <a:t>preraspodjela</a:t>
            </a:r>
            <a:r>
              <a:rPr lang="en-US" sz="2200" dirty="0"/>
              <a:t> </a:t>
            </a:r>
            <a:r>
              <a:rPr lang="en-US" sz="2200" dirty="0" err="1"/>
              <a:t>radnog</a:t>
            </a:r>
            <a:r>
              <a:rPr lang="en-US" sz="2200" dirty="0"/>
              <a:t> </a:t>
            </a:r>
            <a:r>
              <a:rPr lang="en-US" sz="2200" dirty="0" err="1"/>
              <a:t>vremena</a:t>
            </a:r>
            <a:r>
              <a:rPr lang="en-US" sz="2200" dirty="0"/>
              <a:t> </a:t>
            </a:r>
            <a:r>
              <a:rPr lang="en-US" sz="2200" dirty="0" err="1"/>
              <a:t>vrši</a:t>
            </a:r>
            <a:r>
              <a:rPr lang="en-US" sz="2200" dirty="0"/>
              <a:t> se </a:t>
            </a:r>
            <a:r>
              <a:rPr lang="en-US" sz="2200" dirty="0" err="1"/>
              <a:t>tako</a:t>
            </a:r>
            <a:r>
              <a:rPr lang="en-US" sz="2200" dirty="0"/>
              <a:t> da </a:t>
            </a:r>
            <a:r>
              <a:rPr lang="en-US" sz="2200" dirty="0" err="1"/>
              <a:t>ukupno</a:t>
            </a:r>
            <a:r>
              <a:rPr lang="en-US" sz="2200" dirty="0"/>
              <a:t> </a:t>
            </a:r>
            <a:r>
              <a:rPr lang="en-US" sz="2200" dirty="0" err="1"/>
              <a:t>radno</a:t>
            </a:r>
            <a:r>
              <a:rPr lang="en-US" sz="2200" dirty="0"/>
              <a:t> </a:t>
            </a:r>
            <a:r>
              <a:rPr lang="en-US" sz="2200" dirty="0" err="1"/>
              <a:t>vrijeme</a:t>
            </a:r>
            <a:r>
              <a:rPr lang="en-US" sz="2200" dirty="0"/>
              <a:t> </a:t>
            </a:r>
            <a:r>
              <a:rPr lang="en-US" sz="2200" dirty="0" err="1"/>
              <a:t>zaposlenog</a:t>
            </a:r>
            <a:r>
              <a:rPr lang="en-US" sz="2200" dirty="0"/>
              <a:t> u </a:t>
            </a:r>
            <a:r>
              <a:rPr lang="en-US" sz="2200" dirty="0" err="1"/>
              <a:t>prosjeku</a:t>
            </a:r>
            <a:r>
              <a:rPr lang="en-US" sz="2200" dirty="0"/>
              <a:t> ne </a:t>
            </a:r>
            <a:r>
              <a:rPr lang="en-US" sz="2200" dirty="0" err="1"/>
              <a:t>bude</a:t>
            </a:r>
            <a:r>
              <a:rPr lang="en-US" sz="2200" dirty="0"/>
              <a:t> </a:t>
            </a:r>
            <a:r>
              <a:rPr lang="en-US" sz="2200" dirty="0" err="1"/>
              <a:t>duže</a:t>
            </a:r>
            <a:r>
              <a:rPr lang="en-US" sz="2200" dirty="0"/>
              <a:t> od </a:t>
            </a:r>
            <a:r>
              <a:rPr lang="en-US" sz="2200" dirty="0" err="1"/>
              <a:t>punog</a:t>
            </a:r>
            <a:r>
              <a:rPr lang="en-US" sz="2200" dirty="0"/>
              <a:t> </a:t>
            </a:r>
            <a:r>
              <a:rPr lang="en-US" sz="2200" dirty="0" err="1"/>
              <a:t>radnog</a:t>
            </a:r>
            <a:r>
              <a:rPr lang="en-US" sz="2200" dirty="0"/>
              <a:t> </a:t>
            </a:r>
            <a:r>
              <a:rPr lang="en-US" sz="2200" dirty="0" err="1"/>
              <a:t>vremena</a:t>
            </a:r>
            <a:r>
              <a:rPr lang="en-US" sz="2200" dirty="0"/>
              <a:t> u </a:t>
            </a:r>
            <a:r>
              <a:rPr lang="en-US" sz="2200" dirty="0" err="1"/>
              <a:t>toku</a:t>
            </a:r>
            <a:r>
              <a:rPr lang="en-US" sz="2200" dirty="0"/>
              <a:t> </a:t>
            </a:r>
            <a:r>
              <a:rPr lang="en-US" sz="2200" dirty="0" err="1"/>
              <a:t>godine</a:t>
            </a:r>
            <a:r>
              <a:rPr lang="en-US" sz="2200" dirty="0"/>
              <a:t>.</a:t>
            </a:r>
          </a:p>
          <a:p>
            <a:endParaRPr lang="en-US" sz="1800" dirty="0"/>
          </a:p>
          <a:p>
            <a:endParaRPr lang="en-US" sz="18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0059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522168"/>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Preraspodjela radnog vremena</a:t>
            </a:r>
          </a:p>
          <a:p>
            <a:r>
              <a:rPr lang="en-US" sz="1800" dirty="0" err="1"/>
              <a:t>Preraspodjela</a:t>
            </a:r>
            <a:r>
              <a:rPr lang="en-US" sz="1800" dirty="0"/>
              <a:t> </a:t>
            </a:r>
            <a:r>
              <a:rPr lang="sr-Latn-ME" sz="1800" dirty="0"/>
              <a:t>radnog vremena </a:t>
            </a:r>
            <a:r>
              <a:rPr lang="en-US" sz="1800" dirty="0"/>
              <a:t>ne </a:t>
            </a:r>
            <a:r>
              <a:rPr lang="en-US" sz="1800" dirty="0" err="1"/>
              <a:t>može</a:t>
            </a:r>
            <a:r>
              <a:rPr lang="en-US" sz="1800" dirty="0"/>
              <a:t> </a:t>
            </a:r>
            <a:r>
              <a:rPr lang="en-US" sz="1800" dirty="0" err="1"/>
              <a:t>biti</a:t>
            </a:r>
            <a:r>
              <a:rPr lang="en-US" sz="1800" dirty="0"/>
              <a:t> </a:t>
            </a:r>
            <a:r>
              <a:rPr lang="en-US" sz="1800" dirty="0" err="1"/>
              <a:t>kraća</a:t>
            </a:r>
            <a:r>
              <a:rPr lang="en-US" sz="1800" dirty="0"/>
              <a:t> od </a:t>
            </a:r>
            <a:r>
              <a:rPr lang="en-US" sz="1800" dirty="0" err="1"/>
              <a:t>mjesec</a:t>
            </a:r>
            <a:r>
              <a:rPr lang="en-US" sz="1800" dirty="0"/>
              <a:t> </a:t>
            </a:r>
            <a:r>
              <a:rPr lang="en-US" sz="1800" dirty="0" err="1"/>
              <a:t>dana</a:t>
            </a:r>
            <a:r>
              <a:rPr lang="en-US" sz="1800" dirty="0"/>
              <a:t>, </a:t>
            </a:r>
            <a:r>
              <a:rPr lang="en-US" sz="1800" dirty="0" err="1"/>
              <a:t>niti</a:t>
            </a:r>
            <a:r>
              <a:rPr lang="en-US" sz="1800" dirty="0"/>
              <a:t> </a:t>
            </a:r>
            <a:r>
              <a:rPr lang="en-US" sz="1800" dirty="0" err="1"/>
              <a:t>duža</a:t>
            </a:r>
            <a:r>
              <a:rPr lang="en-US" sz="1800" dirty="0"/>
              <a:t> od </a:t>
            </a:r>
            <a:r>
              <a:rPr lang="en-US" sz="1800" dirty="0" err="1"/>
              <a:t>šest</a:t>
            </a:r>
            <a:r>
              <a:rPr lang="en-US" sz="1800" dirty="0"/>
              <a:t> </a:t>
            </a:r>
            <a:r>
              <a:rPr lang="en-US" sz="1800" dirty="0" err="1"/>
              <a:t>mjeseci</a:t>
            </a:r>
            <a:r>
              <a:rPr lang="en-US" sz="1800" dirty="0"/>
              <a:t> u </a:t>
            </a:r>
            <a:r>
              <a:rPr lang="en-US" sz="1800" dirty="0" err="1"/>
              <a:t>toku</a:t>
            </a:r>
            <a:r>
              <a:rPr lang="en-US" sz="1800" dirty="0"/>
              <a:t> </a:t>
            </a:r>
            <a:r>
              <a:rPr lang="en-US" sz="1800" dirty="0" err="1"/>
              <a:t>kalendarske</a:t>
            </a:r>
            <a:r>
              <a:rPr lang="en-US" sz="1800" dirty="0"/>
              <a:t> </a:t>
            </a:r>
            <a:r>
              <a:rPr lang="en-US" sz="1800" dirty="0" err="1"/>
              <a:t>godine</a:t>
            </a:r>
            <a:r>
              <a:rPr lang="sr-Latn-ME" sz="1800" dirty="0"/>
              <a:t> (</a:t>
            </a:r>
            <a:r>
              <a:rPr lang="en-US" sz="1800" dirty="0" err="1"/>
              <a:t>bolje</a:t>
            </a:r>
            <a:r>
              <a:rPr lang="en-US" sz="1800" dirty="0"/>
              <a:t> </a:t>
            </a:r>
            <a:r>
              <a:rPr lang="en-US" sz="1800" dirty="0" err="1"/>
              <a:t>korišćenje</a:t>
            </a:r>
            <a:r>
              <a:rPr lang="en-US" sz="1800" dirty="0"/>
              <a:t> </a:t>
            </a:r>
            <a:r>
              <a:rPr lang="en-US" sz="1800" dirty="0" err="1"/>
              <a:t>sredstava</a:t>
            </a:r>
            <a:r>
              <a:rPr lang="en-US" sz="1800" dirty="0"/>
              <a:t> </a:t>
            </a:r>
            <a:r>
              <a:rPr lang="en-US" sz="1800" dirty="0" err="1"/>
              <a:t>rada</a:t>
            </a:r>
            <a:r>
              <a:rPr lang="sr-Latn-ME" sz="1800" dirty="0"/>
              <a:t>, </a:t>
            </a:r>
            <a:r>
              <a:rPr lang="en-US" sz="1800" dirty="0" err="1"/>
              <a:t>racionalnije</a:t>
            </a:r>
            <a:r>
              <a:rPr lang="en-US" sz="1800" dirty="0"/>
              <a:t> </a:t>
            </a:r>
            <a:r>
              <a:rPr lang="en-US" sz="1800" dirty="0" err="1"/>
              <a:t>korišćenje</a:t>
            </a:r>
            <a:r>
              <a:rPr lang="en-US" sz="1800" dirty="0"/>
              <a:t> </a:t>
            </a:r>
            <a:r>
              <a:rPr lang="en-US" sz="1800" dirty="0" err="1"/>
              <a:t>radnog</a:t>
            </a:r>
            <a:r>
              <a:rPr lang="en-US" sz="1800" dirty="0"/>
              <a:t> </a:t>
            </a:r>
            <a:r>
              <a:rPr lang="en-US" sz="1800" dirty="0" err="1"/>
              <a:t>vremena</a:t>
            </a:r>
            <a:r>
              <a:rPr lang="en-US" sz="1800" dirty="0"/>
              <a:t> </a:t>
            </a:r>
            <a:r>
              <a:rPr lang="en-US" sz="1800" dirty="0" err="1"/>
              <a:t>i</a:t>
            </a:r>
            <a:r>
              <a:rPr lang="en-US" sz="1800" dirty="0"/>
              <a:t> </a:t>
            </a:r>
            <a:r>
              <a:rPr lang="en-US" sz="1800" dirty="0" err="1"/>
              <a:t>izvršenje</a:t>
            </a:r>
            <a:r>
              <a:rPr lang="en-US" sz="1800" dirty="0"/>
              <a:t> </a:t>
            </a:r>
            <a:r>
              <a:rPr lang="en-US" sz="1800" dirty="0" err="1"/>
              <a:t>određenih</a:t>
            </a:r>
            <a:r>
              <a:rPr lang="en-US" sz="1800" dirty="0"/>
              <a:t> </a:t>
            </a:r>
            <a:r>
              <a:rPr lang="en-US" sz="1800" dirty="0" err="1"/>
              <a:t>poslova</a:t>
            </a:r>
            <a:r>
              <a:rPr lang="en-US" sz="1800" dirty="0"/>
              <a:t> u </a:t>
            </a:r>
            <a:r>
              <a:rPr lang="en-US" sz="1800" dirty="0" err="1"/>
              <a:t>utvrđenim</a:t>
            </a:r>
            <a:r>
              <a:rPr lang="en-US" sz="1800" dirty="0"/>
              <a:t> </a:t>
            </a:r>
            <a:r>
              <a:rPr lang="en-US" sz="1800" dirty="0" err="1"/>
              <a:t>rokovima</a:t>
            </a:r>
            <a:r>
              <a:rPr lang="sr-Latn-ME" sz="1800" dirty="0"/>
              <a:t>)</a:t>
            </a:r>
            <a:r>
              <a:rPr lang="en-US" sz="1800" dirty="0"/>
              <a:t>.</a:t>
            </a:r>
          </a:p>
          <a:p>
            <a:r>
              <a:rPr lang="en-US" sz="1800" dirty="0" err="1"/>
              <a:t>Izuzetno</a:t>
            </a:r>
            <a:r>
              <a:rPr lang="en-US" sz="1800" dirty="0"/>
              <a:t>, </a:t>
            </a:r>
            <a:r>
              <a:rPr lang="en-US" sz="1800" dirty="0" err="1"/>
              <a:t>preraspodjela</a:t>
            </a:r>
            <a:r>
              <a:rPr lang="en-US" sz="1800" dirty="0"/>
              <a:t> </a:t>
            </a:r>
            <a:r>
              <a:rPr lang="en-US" sz="1800" dirty="0" err="1"/>
              <a:t>radnog</a:t>
            </a:r>
            <a:r>
              <a:rPr lang="en-US" sz="1800" dirty="0"/>
              <a:t> </a:t>
            </a:r>
            <a:r>
              <a:rPr lang="en-US" sz="1800" dirty="0" err="1"/>
              <a:t>vremena</a:t>
            </a:r>
            <a:r>
              <a:rPr lang="en-US" sz="1800" dirty="0"/>
              <a:t> </a:t>
            </a:r>
            <a:r>
              <a:rPr lang="en-US" sz="1800" dirty="0" err="1"/>
              <a:t>može</a:t>
            </a:r>
            <a:r>
              <a:rPr lang="en-US" sz="1800" dirty="0"/>
              <a:t> se </a:t>
            </a:r>
            <a:r>
              <a:rPr lang="en-US" sz="1800" dirty="0" err="1"/>
              <a:t>izvršiti</a:t>
            </a:r>
            <a:r>
              <a:rPr lang="en-US" sz="1800" dirty="0"/>
              <a:t> u </a:t>
            </a:r>
            <a:r>
              <a:rPr lang="en-US" sz="1800" dirty="0" err="1"/>
              <a:t>toku</a:t>
            </a:r>
            <a:r>
              <a:rPr lang="en-US" sz="1800" dirty="0"/>
              <a:t> </a:t>
            </a:r>
            <a:r>
              <a:rPr lang="en-US" sz="1800" dirty="0" err="1"/>
              <a:t>jedne</a:t>
            </a:r>
            <a:r>
              <a:rPr lang="en-US" sz="1800" dirty="0"/>
              <a:t> </a:t>
            </a:r>
            <a:r>
              <a:rPr lang="en-US" sz="1800" dirty="0" err="1"/>
              <a:t>godine</a:t>
            </a:r>
            <a:r>
              <a:rPr lang="en-US" sz="1800" dirty="0"/>
              <a:t>, </a:t>
            </a:r>
            <a:r>
              <a:rPr lang="en-US" sz="1800" dirty="0" err="1"/>
              <a:t>ako</a:t>
            </a:r>
            <a:r>
              <a:rPr lang="en-US" sz="1800" dirty="0"/>
              <a:t> je </a:t>
            </a:r>
            <a:r>
              <a:rPr lang="en-US" sz="1800" dirty="0" err="1"/>
              <a:t>tako</a:t>
            </a:r>
            <a:r>
              <a:rPr lang="en-US" sz="1800" dirty="0"/>
              <a:t> </a:t>
            </a:r>
            <a:r>
              <a:rPr lang="en-US" sz="1800" dirty="0" err="1"/>
              <a:t>predviđeno</a:t>
            </a:r>
            <a:r>
              <a:rPr lang="en-US" sz="1800" dirty="0"/>
              <a:t> </a:t>
            </a:r>
            <a:r>
              <a:rPr lang="en-US" sz="1800" dirty="0" err="1"/>
              <a:t>kolektivnim</a:t>
            </a:r>
            <a:r>
              <a:rPr lang="en-US" sz="1800" dirty="0"/>
              <a:t> </a:t>
            </a:r>
            <a:r>
              <a:rPr lang="en-US" sz="1800" dirty="0" err="1"/>
              <a:t>ugovoromi</a:t>
            </a:r>
            <a:r>
              <a:rPr lang="en-US" sz="1800" dirty="0"/>
              <a:t> </a:t>
            </a:r>
            <a:r>
              <a:rPr lang="en-US" sz="1800" dirty="0" err="1"/>
              <a:t>uz</a:t>
            </a:r>
            <a:r>
              <a:rPr lang="en-US" sz="1800" dirty="0"/>
              <a:t> </a:t>
            </a:r>
            <a:r>
              <a:rPr lang="en-US" sz="1800" dirty="0" err="1"/>
              <a:t>obezbjeđivanje</a:t>
            </a:r>
            <a:r>
              <a:rPr lang="en-US" sz="1800" dirty="0"/>
              <a:t> </a:t>
            </a:r>
            <a:r>
              <a:rPr lang="en-US" sz="1800" dirty="0" err="1"/>
              <a:t>mjera</a:t>
            </a:r>
            <a:r>
              <a:rPr lang="en-US" sz="1800" dirty="0"/>
              <a:t> </a:t>
            </a:r>
            <a:r>
              <a:rPr lang="en-US" sz="1800" dirty="0" err="1"/>
              <a:t>zaštite</a:t>
            </a:r>
            <a:r>
              <a:rPr lang="en-US" sz="1800" dirty="0"/>
              <a:t> </a:t>
            </a:r>
            <a:r>
              <a:rPr lang="en-US" sz="1800" dirty="0" err="1"/>
              <a:t>i</a:t>
            </a:r>
            <a:r>
              <a:rPr lang="en-US" sz="1800" dirty="0"/>
              <a:t> </a:t>
            </a:r>
            <a:r>
              <a:rPr lang="en-US" sz="1800" dirty="0" err="1"/>
              <a:t>zdravlja</a:t>
            </a:r>
            <a:r>
              <a:rPr lang="en-US" sz="1800" dirty="0"/>
              <a:t> </a:t>
            </a:r>
            <a:r>
              <a:rPr lang="en-US" sz="1800" dirty="0" err="1"/>
              <a:t>na</a:t>
            </a:r>
            <a:r>
              <a:rPr lang="en-US" sz="1800" dirty="0"/>
              <a:t> </a:t>
            </a:r>
            <a:r>
              <a:rPr lang="en-US" sz="1800" dirty="0" err="1"/>
              <a:t>radu</a:t>
            </a:r>
            <a:r>
              <a:rPr lang="en-US" sz="1800" dirty="0"/>
              <a:t>, u </a:t>
            </a:r>
            <a:r>
              <a:rPr lang="en-US" sz="1800" dirty="0" err="1"/>
              <a:t>skladu</a:t>
            </a:r>
            <a:r>
              <a:rPr lang="en-US" sz="1800" dirty="0"/>
              <a:t> </a:t>
            </a:r>
            <a:r>
              <a:rPr lang="en-US" sz="1800" dirty="0" err="1"/>
              <a:t>sa</a:t>
            </a:r>
            <a:r>
              <a:rPr lang="en-US" sz="1800" dirty="0"/>
              <a:t> </a:t>
            </a:r>
            <a:r>
              <a:rPr lang="en-US" sz="1800" dirty="0" err="1"/>
              <a:t>zakonom</a:t>
            </a:r>
            <a:r>
              <a:rPr lang="en-US" sz="1800" dirty="0"/>
              <a:t>.</a:t>
            </a:r>
          </a:p>
          <a:p>
            <a:r>
              <a:rPr lang="en-US" sz="1800" dirty="0"/>
              <a:t>U </a:t>
            </a:r>
            <a:r>
              <a:rPr lang="en-US" sz="1800" dirty="0" err="1"/>
              <a:t>slučaju</a:t>
            </a:r>
            <a:r>
              <a:rPr lang="en-US" sz="1800" dirty="0"/>
              <a:t> </a:t>
            </a:r>
            <a:r>
              <a:rPr lang="en-US" sz="1800" dirty="0" err="1"/>
              <a:t>prerasaspodjele</a:t>
            </a:r>
            <a:r>
              <a:rPr lang="en-US" sz="1800" dirty="0"/>
              <a:t> </a:t>
            </a:r>
            <a:r>
              <a:rPr lang="en-US" sz="1800" dirty="0" err="1"/>
              <a:t>radnog</a:t>
            </a:r>
            <a:r>
              <a:rPr lang="en-US" sz="1800" dirty="0"/>
              <a:t> </a:t>
            </a:r>
            <a:r>
              <a:rPr lang="en-US" sz="1800" dirty="0" err="1"/>
              <a:t>vremena</a:t>
            </a:r>
            <a:r>
              <a:rPr lang="en-US" sz="1800" dirty="0"/>
              <a:t>, </a:t>
            </a:r>
            <a:r>
              <a:rPr lang="en-US" sz="1800" dirty="0" err="1"/>
              <a:t>radno</a:t>
            </a:r>
            <a:r>
              <a:rPr lang="en-US" sz="1800" dirty="0"/>
              <a:t> </a:t>
            </a:r>
            <a:r>
              <a:rPr lang="en-US" sz="1800" dirty="0" err="1"/>
              <a:t>vrijeme</a:t>
            </a:r>
            <a:r>
              <a:rPr lang="en-US" sz="1800" dirty="0"/>
              <a:t> </a:t>
            </a:r>
            <a:r>
              <a:rPr lang="en-US" sz="1800" dirty="0" err="1"/>
              <a:t>tokom</a:t>
            </a:r>
            <a:r>
              <a:rPr lang="en-US" sz="1800" dirty="0"/>
              <a:t> </a:t>
            </a:r>
            <a:r>
              <a:rPr lang="en-US" sz="1800" dirty="0" err="1"/>
              <a:t>perioda</a:t>
            </a:r>
            <a:r>
              <a:rPr lang="en-US" sz="1800" dirty="0"/>
              <a:t> u </a:t>
            </a:r>
            <a:r>
              <a:rPr lang="en-US" sz="1800" dirty="0" err="1"/>
              <a:t>kojem</a:t>
            </a:r>
            <a:r>
              <a:rPr lang="en-US" sz="1800" dirty="0"/>
              <a:t> </a:t>
            </a:r>
            <a:r>
              <a:rPr lang="en-US" sz="1800" dirty="0" err="1"/>
              <a:t>traje</a:t>
            </a:r>
            <a:r>
              <a:rPr lang="en-US" sz="1800" dirty="0"/>
              <a:t> </a:t>
            </a:r>
            <a:r>
              <a:rPr lang="en-US" sz="1800" dirty="0" err="1"/>
              <a:t>duže</a:t>
            </a:r>
            <a:r>
              <a:rPr lang="en-US" sz="1800" dirty="0"/>
              <a:t> od </a:t>
            </a:r>
            <a:r>
              <a:rPr lang="en-US" sz="1800" dirty="0" err="1"/>
              <a:t>punog</a:t>
            </a:r>
            <a:r>
              <a:rPr lang="en-US" sz="1800" dirty="0"/>
              <a:t> </a:t>
            </a:r>
            <a:r>
              <a:rPr lang="en-US" sz="1800" dirty="0" err="1"/>
              <a:t>ili</a:t>
            </a:r>
            <a:r>
              <a:rPr lang="en-US" sz="1800" dirty="0"/>
              <a:t> </a:t>
            </a:r>
            <a:r>
              <a:rPr lang="en-US" sz="1800" dirty="0" err="1"/>
              <a:t>nepunog</a:t>
            </a:r>
            <a:r>
              <a:rPr lang="en-US" sz="1800" dirty="0"/>
              <a:t> </a:t>
            </a:r>
            <a:r>
              <a:rPr lang="en-US" sz="1800" dirty="0" err="1"/>
              <a:t>radnog</a:t>
            </a:r>
            <a:r>
              <a:rPr lang="en-US" sz="1800" dirty="0"/>
              <a:t> </a:t>
            </a:r>
            <a:r>
              <a:rPr lang="en-US" sz="1800" dirty="0" err="1"/>
              <a:t>vremena</a:t>
            </a:r>
            <a:r>
              <a:rPr lang="en-US" sz="1800" dirty="0"/>
              <a:t>, </a:t>
            </a:r>
            <a:r>
              <a:rPr lang="en-US" sz="1800" dirty="0" err="1"/>
              <a:t>uključujući</a:t>
            </a:r>
            <a:r>
              <a:rPr lang="en-US" sz="1800" dirty="0"/>
              <a:t> </a:t>
            </a:r>
            <a:r>
              <a:rPr lang="en-US" sz="1800" dirty="0" err="1"/>
              <a:t>i</a:t>
            </a:r>
            <a:r>
              <a:rPr lang="en-US" sz="1800" dirty="0"/>
              <a:t> </a:t>
            </a:r>
            <a:r>
              <a:rPr lang="en-US" sz="1800" dirty="0" err="1"/>
              <a:t>prekovremeni</a:t>
            </a:r>
            <a:r>
              <a:rPr lang="en-US" sz="1800" dirty="0"/>
              <a:t> rad, ne </a:t>
            </a:r>
            <a:r>
              <a:rPr lang="en-US" sz="1800" dirty="0" err="1"/>
              <a:t>smije</a:t>
            </a:r>
            <a:r>
              <a:rPr lang="en-US" sz="1800" dirty="0"/>
              <a:t> </a:t>
            </a:r>
            <a:r>
              <a:rPr lang="en-US" sz="1800" dirty="0" err="1"/>
              <a:t>biti</a:t>
            </a:r>
            <a:r>
              <a:rPr lang="en-US" sz="1800" dirty="0"/>
              <a:t> </a:t>
            </a:r>
            <a:r>
              <a:rPr lang="en-US" sz="1800" dirty="0" err="1"/>
              <a:t>duže</a:t>
            </a:r>
            <a:r>
              <a:rPr lang="en-US" sz="1800" dirty="0"/>
              <a:t> od 48 </a:t>
            </a:r>
            <a:r>
              <a:rPr lang="en-US" sz="1800" dirty="0" err="1"/>
              <a:t>časova</a:t>
            </a:r>
            <a:r>
              <a:rPr lang="en-US" sz="1800" dirty="0"/>
              <a:t> </a:t>
            </a:r>
            <a:r>
              <a:rPr lang="en-US" sz="1800" dirty="0" err="1"/>
              <a:t>sedmično</a:t>
            </a:r>
            <a:r>
              <a:rPr lang="en-US" sz="1800" dirty="0"/>
              <a:t>.</a:t>
            </a:r>
          </a:p>
          <a:p>
            <a:r>
              <a:rPr lang="en-US" sz="1800" dirty="0"/>
              <a:t> </a:t>
            </a:r>
            <a:r>
              <a:rPr lang="en-US" sz="1800" dirty="0" err="1"/>
              <a:t>Izuzetno</a:t>
            </a:r>
            <a:r>
              <a:rPr lang="en-US" sz="1800" dirty="0"/>
              <a:t>, </a:t>
            </a:r>
            <a:r>
              <a:rPr lang="en-US" sz="1800" dirty="0" err="1"/>
              <a:t>radno</a:t>
            </a:r>
            <a:r>
              <a:rPr lang="en-US" sz="1800" dirty="0"/>
              <a:t> </a:t>
            </a:r>
            <a:r>
              <a:rPr lang="en-US" sz="1800" dirty="0" err="1"/>
              <a:t>vrijeme</a:t>
            </a:r>
            <a:r>
              <a:rPr lang="en-US" sz="1800" dirty="0"/>
              <a:t> </a:t>
            </a:r>
            <a:r>
              <a:rPr lang="en-US" sz="1800" dirty="0" err="1"/>
              <a:t>tokom</a:t>
            </a:r>
            <a:r>
              <a:rPr lang="en-US" sz="1800" dirty="0"/>
              <a:t>  </a:t>
            </a:r>
            <a:r>
              <a:rPr lang="en-US" sz="1800" dirty="0" err="1"/>
              <a:t>perioda</a:t>
            </a:r>
            <a:r>
              <a:rPr lang="en-US" sz="1800" dirty="0"/>
              <a:t> u </a:t>
            </a:r>
            <a:r>
              <a:rPr lang="en-US" sz="1800" dirty="0" err="1"/>
              <a:t>kojem</a:t>
            </a:r>
            <a:r>
              <a:rPr lang="en-US" sz="1800" dirty="0"/>
              <a:t> </a:t>
            </a:r>
            <a:r>
              <a:rPr lang="en-US" sz="1800" dirty="0" err="1"/>
              <a:t>traje</a:t>
            </a:r>
            <a:r>
              <a:rPr lang="en-US" sz="1800" dirty="0"/>
              <a:t> </a:t>
            </a:r>
            <a:r>
              <a:rPr lang="en-US" sz="1800" dirty="0" err="1"/>
              <a:t>duže</a:t>
            </a:r>
            <a:r>
              <a:rPr lang="en-US" sz="1800" dirty="0"/>
              <a:t> od </a:t>
            </a:r>
            <a:r>
              <a:rPr lang="en-US" sz="1800" dirty="0" err="1"/>
              <a:t>punog</a:t>
            </a:r>
            <a:r>
              <a:rPr lang="en-US" sz="1800" dirty="0"/>
              <a:t> </a:t>
            </a:r>
            <a:r>
              <a:rPr lang="en-US" sz="1800" dirty="0" err="1"/>
              <a:t>radnog</a:t>
            </a:r>
            <a:r>
              <a:rPr lang="en-US" sz="1800" dirty="0"/>
              <a:t> </a:t>
            </a:r>
            <a:r>
              <a:rPr lang="en-US" sz="1800" dirty="0" err="1"/>
              <a:t>vremena</a:t>
            </a:r>
            <a:r>
              <a:rPr lang="en-US" sz="1800" dirty="0"/>
              <a:t> </a:t>
            </a:r>
            <a:r>
              <a:rPr lang="en-US" sz="1800" dirty="0" err="1"/>
              <a:t>može</a:t>
            </a:r>
            <a:r>
              <a:rPr lang="en-US" sz="1800" dirty="0"/>
              <a:t> da </a:t>
            </a:r>
            <a:r>
              <a:rPr lang="en-US" sz="1800" dirty="0" err="1"/>
              <a:t>traje</a:t>
            </a:r>
            <a:r>
              <a:rPr lang="en-US" sz="1800" dirty="0"/>
              <a:t> </a:t>
            </a:r>
            <a:r>
              <a:rPr lang="en-US" sz="1800" dirty="0" err="1"/>
              <a:t>najduže</a:t>
            </a:r>
            <a:r>
              <a:rPr lang="en-US" sz="1800" dirty="0"/>
              <a:t> do 54 </a:t>
            </a:r>
            <a:r>
              <a:rPr lang="en-US" sz="1800" dirty="0" err="1"/>
              <a:t>časa</a:t>
            </a:r>
            <a:r>
              <a:rPr lang="en-US" sz="1800" dirty="0"/>
              <a:t> </a:t>
            </a:r>
            <a:r>
              <a:rPr lang="en-US" sz="1800" dirty="0" err="1"/>
              <a:t>sedmično</a:t>
            </a:r>
            <a:r>
              <a:rPr lang="en-US" sz="1800" dirty="0"/>
              <a:t>, </a:t>
            </a:r>
            <a:r>
              <a:rPr lang="en-US" sz="1800" dirty="0" err="1"/>
              <a:t>odnosno</a:t>
            </a:r>
            <a:r>
              <a:rPr lang="en-US" sz="1800" dirty="0"/>
              <a:t> do 60 </a:t>
            </a:r>
            <a:r>
              <a:rPr lang="en-US" sz="1800" dirty="0" err="1"/>
              <a:t>časova</a:t>
            </a:r>
            <a:r>
              <a:rPr lang="en-US" sz="1800" dirty="0"/>
              <a:t> </a:t>
            </a:r>
            <a:r>
              <a:rPr lang="en-US" sz="1800" dirty="0" err="1"/>
              <a:t>sedmično</a:t>
            </a:r>
            <a:r>
              <a:rPr lang="en-US" sz="1800" dirty="0"/>
              <a:t> </a:t>
            </a:r>
            <a:r>
              <a:rPr lang="en-US" sz="1800" b="1" dirty="0" err="1"/>
              <a:t>na</a:t>
            </a:r>
            <a:r>
              <a:rPr lang="en-US" sz="1800" b="1" dirty="0"/>
              <a:t> </a:t>
            </a:r>
            <a:r>
              <a:rPr lang="en-US" sz="1800" b="1" dirty="0" err="1"/>
              <a:t>sezonskim</a:t>
            </a:r>
            <a:r>
              <a:rPr lang="en-US" sz="1800" b="1" dirty="0"/>
              <a:t> </a:t>
            </a:r>
            <a:r>
              <a:rPr lang="en-US" sz="1800" b="1" dirty="0" err="1"/>
              <a:t>poslovima</a:t>
            </a:r>
            <a:r>
              <a:rPr lang="en-US" sz="1800" dirty="0"/>
              <a:t>, </a:t>
            </a:r>
            <a:r>
              <a:rPr lang="en-US" sz="1800" dirty="0" err="1"/>
              <a:t>ako</a:t>
            </a:r>
            <a:r>
              <a:rPr lang="en-US" sz="1800" dirty="0"/>
              <a:t> je to </a:t>
            </a:r>
            <a:r>
              <a:rPr lang="en-US" sz="1800" dirty="0" err="1"/>
              <a:t>predviđeno</a:t>
            </a:r>
            <a:r>
              <a:rPr lang="en-US" sz="1800" dirty="0"/>
              <a:t> </a:t>
            </a:r>
            <a:r>
              <a:rPr lang="en-US" sz="1800" dirty="0" err="1"/>
              <a:t>kolektivnim</a:t>
            </a:r>
            <a:r>
              <a:rPr lang="en-US" sz="1800" dirty="0"/>
              <a:t> </a:t>
            </a:r>
            <a:r>
              <a:rPr lang="en-US" sz="1800" dirty="0" err="1"/>
              <a:t>ugovorom</a:t>
            </a:r>
            <a:r>
              <a:rPr lang="en-US" sz="1800" dirty="0"/>
              <a:t> </a:t>
            </a:r>
            <a:r>
              <a:rPr lang="en-US" sz="1800" dirty="0" err="1"/>
              <a:t>i</a:t>
            </a:r>
            <a:r>
              <a:rPr lang="en-US" sz="1800" dirty="0"/>
              <a:t> </a:t>
            </a:r>
            <a:r>
              <a:rPr lang="en-US" sz="1800" dirty="0" err="1"/>
              <a:t>ako</a:t>
            </a:r>
            <a:r>
              <a:rPr lang="en-US" sz="1800" dirty="0"/>
              <a:t> </a:t>
            </a:r>
            <a:r>
              <a:rPr lang="en-US" sz="1800" dirty="0" err="1"/>
              <a:t>postoji</a:t>
            </a:r>
            <a:r>
              <a:rPr lang="en-US" sz="1800" dirty="0"/>
              <a:t> </a:t>
            </a:r>
            <a:r>
              <a:rPr lang="en-US" sz="1800" dirty="0" err="1"/>
              <a:t>pisana</a:t>
            </a:r>
            <a:r>
              <a:rPr lang="en-US" sz="1800" dirty="0"/>
              <a:t> </a:t>
            </a:r>
            <a:r>
              <a:rPr lang="en-US" sz="1800" dirty="0" err="1"/>
              <a:t>saglasnost</a:t>
            </a:r>
            <a:r>
              <a:rPr lang="en-US" sz="1800" dirty="0"/>
              <a:t> </a:t>
            </a:r>
            <a:r>
              <a:rPr lang="en-US" sz="1800" dirty="0" err="1"/>
              <a:t>zaposlenog</a:t>
            </a:r>
            <a:r>
              <a:rPr lang="en-US" sz="1800" dirty="0"/>
              <a:t>.</a:t>
            </a:r>
          </a:p>
          <a:p>
            <a:r>
              <a:rPr lang="en-US" sz="1800" dirty="0" err="1"/>
              <a:t>Zaposleni</a:t>
            </a:r>
            <a:r>
              <a:rPr lang="en-US" sz="1800" dirty="0"/>
              <a:t> </a:t>
            </a:r>
            <a:r>
              <a:rPr lang="en-US" sz="1800" dirty="0" err="1"/>
              <a:t>koji</a:t>
            </a:r>
            <a:r>
              <a:rPr lang="en-US" sz="1800" dirty="0"/>
              <a:t> </a:t>
            </a:r>
            <a:r>
              <a:rPr lang="en-US" sz="1800" dirty="0" err="1"/>
              <a:t>odbije</a:t>
            </a:r>
            <a:r>
              <a:rPr lang="en-US" sz="1800" dirty="0"/>
              <a:t> da </a:t>
            </a:r>
            <a:r>
              <a:rPr lang="en-US" sz="1800" dirty="0" err="1"/>
              <a:t>dostavi</a:t>
            </a:r>
            <a:r>
              <a:rPr lang="en-US" sz="1800" dirty="0"/>
              <a:t> </a:t>
            </a:r>
            <a:r>
              <a:rPr lang="en-US" sz="1800" dirty="0" err="1"/>
              <a:t>pisanu</a:t>
            </a:r>
            <a:r>
              <a:rPr lang="en-US" sz="1800" dirty="0"/>
              <a:t> </a:t>
            </a:r>
            <a:r>
              <a:rPr lang="en-US" sz="1800" dirty="0" err="1"/>
              <a:t>saglasnost</a:t>
            </a:r>
            <a:r>
              <a:rPr lang="en-US" sz="1800" dirty="0"/>
              <a:t> </a:t>
            </a:r>
            <a:r>
              <a:rPr lang="sr-Latn-ME" sz="1800" dirty="0"/>
              <a:t>za rad duži od 48 časova u prerasporedu r.v. </a:t>
            </a:r>
            <a:r>
              <a:rPr lang="en-US" sz="1800" dirty="0"/>
              <a:t>ne </a:t>
            </a:r>
            <a:r>
              <a:rPr lang="en-US" sz="1800" dirty="0" err="1"/>
              <a:t>može</a:t>
            </a:r>
            <a:r>
              <a:rPr lang="en-US" sz="1800" dirty="0"/>
              <a:t> </a:t>
            </a:r>
            <a:r>
              <a:rPr lang="en-US" sz="1800" dirty="0" err="1"/>
              <a:t>zbog</a:t>
            </a:r>
            <a:r>
              <a:rPr lang="en-US" sz="1800" dirty="0"/>
              <a:t> toga da </a:t>
            </a:r>
            <a:r>
              <a:rPr lang="en-US" sz="1800" dirty="0" err="1"/>
              <a:t>trpi</a:t>
            </a:r>
            <a:r>
              <a:rPr lang="en-US" sz="1800" dirty="0"/>
              <a:t> </a:t>
            </a:r>
            <a:r>
              <a:rPr lang="en-US" sz="1800" dirty="0" err="1"/>
              <a:t>štetne</a:t>
            </a:r>
            <a:r>
              <a:rPr lang="en-US" sz="1800" dirty="0"/>
              <a:t> </a:t>
            </a:r>
            <a:r>
              <a:rPr lang="en-US" sz="1800" dirty="0" err="1"/>
              <a:t>posljedice</a:t>
            </a:r>
            <a:r>
              <a:rPr lang="en-US" sz="1800" dirty="0"/>
              <a:t>.</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7467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Preraspodjela radnog vremena</a:t>
            </a:r>
          </a:p>
          <a:p>
            <a:r>
              <a:rPr lang="en-US" sz="1800" dirty="0" err="1"/>
              <a:t>Preraspoređeno</a:t>
            </a:r>
            <a:r>
              <a:rPr lang="en-US" sz="1800" dirty="0"/>
              <a:t> </a:t>
            </a:r>
            <a:r>
              <a:rPr lang="en-US" sz="1800" dirty="0" err="1"/>
              <a:t>radno</a:t>
            </a:r>
            <a:r>
              <a:rPr lang="en-US" sz="1800" dirty="0"/>
              <a:t> </a:t>
            </a:r>
            <a:r>
              <a:rPr lang="en-US" sz="1800" dirty="0" err="1"/>
              <a:t>vrijeme</a:t>
            </a:r>
            <a:r>
              <a:rPr lang="en-US" sz="1800" dirty="0"/>
              <a:t> u </a:t>
            </a:r>
            <a:r>
              <a:rPr lang="en-US" sz="1800" dirty="0" err="1"/>
              <a:t>periodu</a:t>
            </a:r>
            <a:r>
              <a:rPr lang="en-US" sz="1800" dirty="0"/>
              <a:t> u </a:t>
            </a:r>
            <a:r>
              <a:rPr lang="en-US" sz="1800" dirty="0" err="1"/>
              <a:t>kojem</a:t>
            </a:r>
            <a:r>
              <a:rPr lang="en-US" sz="1800" dirty="0"/>
              <a:t> </a:t>
            </a:r>
            <a:r>
              <a:rPr lang="en-US" sz="1800" dirty="0" err="1"/>
              <a:t>traje</a:t>
            </a:r>
            <a:r>
              <a:rPr lang="en-US" sz="1800" dirty="0"/>
              <a:t> </a:t>
            </a:r>
            <a:r>
              <a:rPr lang="en-US" sz="1800" dirty="0" err="1"/>
              <a:t>duže</a:t>
            </a:r>
            <a:r>
              <a:rPr lang="en-US" sz="1800" dirty="0"/>
              <a:t> od </a:t>
            </a:r>
            <a:r>
              <a:rPr lang="en-US" sz="1800" dirty="0" err="1"/>
              <a:t>ugovorenog</a:t>
            </a:r>
            <a:r>
              <a:rPr lang="en-US" sz="1800" dirty="0"/>
              <a:t> </a:t>
            </a:r>
            <a:r>
              <a:rPr lang="en-US" sz="1800" dirty="0" err="1"/>
              <a:t>radnog</a:t>
            </a:r>
            <a:r>
              <a:rPr lang="en-US" sz="1800" dirty="0"/>
              <a:t> </a:t>
            </a:r>
            <a:r>
              <a:rPr lang="en-US" sz="1800" dirty="0" err="1"/>
              <a:t>vremena</a:t>
            </a:r>
            <a:r>
              <a:rPr lang="sr-Latn-ME" sz="1800" dirty="0"/>
              <a:t> (54/60)</a:t>
            </a:r>
            <a:r>
              <a:rPr lang="en-US" sz="1800" dirty="0"/>
              <a:t> </a:t>
            </a:r>
            <a:r>
              <a:rPr lang="en-US" sz="1800" dirty="0" err="1"/>
              <a:t>može</a:t>
            </a:r>
            <a:r>
              <a:rPr lang="en-US" sz="1800" dirty="0"/>
              <a:t> da </a:t>
            </a:r>
            <a:r>
              <a:rPr lang="en-US" sz="1800" dirty="0" err="1"/>
              <a:t>traje</a:t>
            </a:r>
            <a:r>
              <a:rPr lang="en-US" sz="1800" dirty="0"/>
              <a:t> </a:t>
            </a:r>
            <a:r>
              <a:rPr lang="en-US" sz="1800" dirty="0" err="1"/>
              <a:t>najduže</a:t>
            </a:r>
            <a:r>
              <a:rPr lang="en-US" sz="1800" dirty="0"/>
              <a:t> </a:t>
            </a:r>
            <a:r>
              <a:rPr lang="en-US" sz="1800" dirty="0" err="1"/>
              <a:t>četiri</a:t>
            </a:r>
            <a:r>
              <a:rPr lang="en-US" sz="1800" dirty="0"/>
              <a:t> </a:t>
            </a:r>
            <a:r>
              <a:rPr lang="en-US" sz="1800" dirty="0" err="1"/>
              <a:t>mjeseca</a:t>
            </a:r>
            <a:r>
              <a:rPr lang="en-US" sz="1800" dirty="0"/>
              <a:t>, </a:t>
            </a:r>
            <a:r>
              <a:rPr lang="en-US" sz="1800" b="1" dirty="0" err="1"/>
              <a:t>osim</a:t>
            </a:r>
            <a:r>
              <a:rPr lang="en-US" sz="1800" b="1" dirty="0"/>
              <a:t> </a:t>
            </a:r>
            <a:r>
              <a:rPr lang="en-US" sz="1800" b="1" dirty="0" err="1"/>
              <a:t>ako</a:t>
            </a:r>
            <a:r>
              <a:rPr lang="en-US" sz="1800" b="1" dirty="0"/>
              <a:t> </a:t>
            </a:r>
            <a:r>
              <a:rPr lang="en-US" sz="1800" b="1" dirty="0" err="1"/>
              <a:t>kolektivnim</a:t>
            </a:r>
            <a:r>
              <a:rPr lang="en-US" sz="1800" b="1" dirty="0"/>
              <a:t> </a:t>
            </a:r>
            <a:r>
              <a:rPr lang="en-US" sz="1800" b="1" dirty="0" err="1"/>
              <a:t>ugovorom</a:t>
            </a:r>
            <a:r>
              <a:rPr lang="en-US" sz="1800" b="1" dirty="0"/>
              <a:t> </a:t>
            </a:r>
            <a:r>
              <a:rPr lang="en-US" sz="1800" b="1" dirty="0" err="1"/>
              <a:t>nije</a:t>
            </a:r>
            <a:r>
              <a:rPr lang="en-US" sz="1800" b="1" dirty="0"/>
              <a:t> </a:t>
            </a:r>
            <a:r>
              <a:rPr lang="en-US" sz="1800" b="1" dirty="0" err="1"/>
              <a:t>drugačije</a:t>
            </a:r>
            <a:r>
              <a:rPr lang="en-US" sz="1800" b="1" dirty="0"/>
              <a:t> </a:t>
            </a:r>
            <a:r>
              <a:rPr lang="en-US" sz="1800" b="1" dirty="0" err="1"/>
              <a:t>određeno</a:t>
            </a:r>
            <a:r>
              <a:rPr lang="en-US" sz="1800" dirty="0"/>
              <a:t>, u </a:t>
            </a:r>
            <a:r>
              <a:rPr lang="en-US" sz="1800" dirty="0" err="1"/>
              <a:t>kom</a:t>
            </a:r>
            <a:r>
              <a:rPr lang="en-US" sz="1800" dirty="0"/>
              <a:t> </a:t>
            </a:r>
            <a:r>
              <a:rPr lang="en-US" sz="1800" dirty="0" err="1"/>
              <a:t>slučaju</a:t>
            </a:r>
            <a:r>
              <a:rPr lang="en-US" sz="1800" dirty="0"/>
              <a:t> ne </a:t>
            </a:r>
            <a:r>
              <a:rPr lang="en-US" sz="1800" dirty="0" err="1"/>
              <a:t>može</a:t>
            </a:r>
            <a:r>
              <a:rPr lang="en-US" sz="1800" dirty="0"/>
              <a:t> da </a:t>
            </a:r>
            <a:r>
              <a:rPr lang="en-US" sz="1800" dirty="0" err="1"/>
              <a:t>traje</a:t>
            </a:r>
            <a:r>
              <a:rPr lang="en-US" sz="1800" dirty="0"/>
              <a:t> </a:t>
            </a:r>
            <a:r>
              <a:rPr lang="en-US" sz="1800" dirty="0" err="1"/>
              <a:t>duže</a:t>
            </a:r>
            <a:r>
              <a:rPr lang="en-US" sz="1800" dirty="0"/>
              <a:t> od </a:t>
            </a:r>
            <a:r>
              <a:rPr lang="en-US" sz="1800" dirty="0" err="1"/>
              <a:t>šest</a:t>
            </a:r>
            <a:r>
              <a:rPr lang="en-US" sz="1800" dirty="0"/>
              <a:t> </a:t>
            </a:r>
            <a:r>
              <a:rPr lang="en-US" sz="1800" dirty="0" err="1"/>
              <a:t>mjeseci</a:t>
            </a:r>
            <a:r>
              <a:rPr lang="en-US" sz="1800" dirty="0"/>
              <a:t>.</a:t>
            </a:r>
          </a:p>
          <a:p>
            <a:r>
              <a:rPr lang="en-US" sz="1800" dirty="0" err="1"/>
              <a:t>Ako</a:t>
            </a:r>
            <a:r>
              <a:rPr lang="en-US" sz="1800" dirty="0"/>
              <a:t> </a:t>
            </a:r>
            <a:r>
              <a:rPr lang="en-US" sz="1800" dirty="0" err="1"/>
              <a:t>preraspodjela</a:t>
            </a:r>
            <a:r>
              <a:rPr lang="en-US" sz="1800" dirty="0"/>
              <a:t> </a:t>
            </a:r>
            <a:r>
              <a:rPr lang="en-US" sz="1800" dirty="0" err="1"/>
              <a:t>radnog</a:t>
            </a:r>
            <a:r>
              <a:rPr lang="en-US" sz="1800" dirty="0"/>
              <a:t> </a:t>
            </a:r>
            <a:r>
              <a:rPr lang="en-US" sz="1800" dirty="0" err="1"/>
              <a:t>vremena</a:t>
            </a:r>
            <a:r>
              <a:rPr lang="en-US" sz="1800" dirty="0"/>
              <a:t> </a:t>
            </a:r>
            <a:r>
              <a:rPr lang="en-US" sz="1800" dirty="0" err="1"/>
              <a:t>nije</a:t>
            </a:r>
            <a:r>
              <a:rPr lang="en-US" sz="1800" dirty="0"/>
              <a:t> </a:t>
            </a:r>
            <a:r>
              <a:rPr lang="en-US" sz="1800" dirty="0" err="1"/>
              <a:t>predviđena</a:t>
            </a:r>
            <a:r>
              <a:rPr lang="en-US" sz="1800" dirty="0"/>
              <a:t> </a:t>
            </a:r>
            <a:r>
              <a:rPr lang="en-US" sz="1800" dirty="0" err="1"/>
              <a:t>kolektivnim</a:t>
            </a:r>
            <a:r>
              <a:rPr lang="en-US" sz="1800" dirty="0"/>
              <a:t> </a:t>
            </a:r>
            <a:r>
              <a:rPr lang="en-US" sz="1800" dirty="0" err="1"/>
              <a:t>ugovorom</a:t>
            </a:r>
            <a:r>
              <a:rPr lang="en-US" sz="1800" dirty="0"/>
              <a:t>, </a:t>
            </a:r>
            <a:r>
              <a:rPr lang="en-US" sz="1800" b="1" dirty="0" err="1"/>
              <a:t>poslodavac</a:t>
            </a:r>
            <a:r>
              <a:rPr lang="en-US" sz="1800" b="1" dirty="0"/>
              <a:t> je </a:t>
            </a:r>
            <a:r>
              <a:rPr lang="en-US" sz="1800" b="1" dirty="0" err="1"/>
              <a:t>dužan</a:t>
            </a:r>
            <a:r>
              <a:rPr lang="en-US" sz="1800" b="1" dirty="0"/>
              <a:t> da </a:t>
            </a:r>
            <a:r>
              <a:rPr lang="en-US" sz="1800" b="1" dirty="0" err="1"/>
              <a:t>utvrdi</a:t>
            </a:r>
            <a:r>
              <a:rPr lang="en-US" sz="1800" b="1" dirty="0"/>
              <a:t> plan </a:t>
            </a:r>
            <a:r>
              <a:rPr lang="en-US" sz="1800" b="1" dirty="0" err="1"/>
              <a:t>preraspoređenog</a:t>
            </a:r>
            <a:r>
              <a:rPr lang="en-US" sz="1800" b="1" dirty="0"/>
              <a:t> </a:t>
            </a:r>
            <a:r>
              <a:rPr lang="en-US" sz="1800" b="1" dirty="0" err="1"/>
              <a:t>radnog</a:t>
            </a:r>
            <a:r>
              <a:rPr lang="en-US" sz="1800" b="1" dirty="0"/>
              <a:t> </a:t>
            </a:r>
            <a:r>
              <a:rPr lang="en-US" sz="1800" b="1" dirty="0" err="1"/>
              <a:t>vremena</a:t>
            </a:r>
            <a:r>
              <a:rPr lang="en-US" sz="1800" dirty="0"/>
              <a:t>, </a:t>
            </a:r>
            <a:r>
              <a:rPr lang="en-US" sz="1800" dirty="0" err="1"/>
              <a:t>sa</a:t>
            </a:r>
            <a:r>
              <a:rPr lang="en-US" sz="1800" dirty="0"/>
              <a:t> </a:t>
            </a:r>
            <a:r>
              <a:rPr lang="en-US" sz="1800" dirty="0" err="1"/>
              <a:t>naznakom</a:t>
            </a:r>
            <a:r>
              <a:rPr lang="en-US" sz="1800" dirty="0"/>
              <a:t> </a:t>
            </a:r>
            <a:r>
              <a:rPr lang="en-US" sz="1800" dirty="0" err="1"/>
              <a:t>poslova</a:t>
            </a:r>
            <a:r>
              <a:rPr lang="en-US" sz="1800" dirty="0"/>
              <a:t> </a:t>
            </a:r>
            <a:r>
              <a:rPr lang="en-US" sz="1800" dirty="0" err="1"/>
              <a:t>i</a:t>
            </a:r>
            <a:r>
              <a:rPr lang="en-US" sz="1800" dirty="0"/>
              <a:t> </a:t>
            </a:r>
            <a:r>
              <a:rPr lang="en-US" sz="1800" dirty="0" err="1"/>
              <a:t>zaposlenih</a:t>
            </a:r>
            <a:r>
              <a:rPr lang="en-US" sz="1800" dirty="0"/>
              <a:t> </a:t>
            </a:r>
            <a:r>
              <a:rPr lang="en-US" sz="1800" dirty="0" err="1"/>
              <a:t>uključenih</a:t>
            </a:r>
            <a:r>
              <a:rPr lang="en-US" sz="1800" dirty="0"/>
              <a:t> u </a:t>
            </a:r>
            <a:r>
              <a:rPr lang="en-US" sz="1800" dirty="0" err="1"/>
              <a:t>preraspoređeno</a:t>
            </a:r>
            <a:r>
              <a:rPr lang="en-US" sz="1800" dirty="0"/>
              <a:t> </a:t>
            </a:r>
            <a:r>
              <a:rPr lang="en-US" sz="1800" dirty="0" err="1"/>
              <a:t>radno</a:t>
            </a:r>
            <a:r>
              <a:rPr lang="en-US" sz="1800" dirty="0"/>
              <a:t> </a:t>
            </a:r>
            <a:r>
              <a:rPr lang="en-US" sz="1800" dirty="0" err="1"/>
              <a:t>vrijeme</a:t>
            </a:r>
            <a:r>
              <a:rPr lang="en-US" sz="1800" dirty="0"/>
              <a:t> </a:t>
            </a:r>
            <a:r>
              <a:rPr lang="en-US" sz="1800" dirty="0" err="1"/>
              <a:t>i</a:t>
            </a:r>
            <a:r>
              <a:rPr lang="en-US" sz="1800" dirty="0"/>
              <a:t> period u </a:t>
            </a:r>
            <a:r>
              <a:rPr lang="en-US" sz="1800" dirty="0" err="1"/>
              <a:t>kojem</a:t>
            </a:r>
            <a:r>
              <a:rPr lang="en-US" sz="1800" dirty="0"/>
              <a:t> rad </a:t>
            </a:r>
            <a:r>
              <a:rPr lang="en-US" sz="1800" dirty="0" err="1"/>
              <a:t>traje</a:t>
            </a:r>
            <a:r>
              <a:rPr lang="en-US" sz="1800" dirty="0"/>
              <a:t> </a:t>
            </a:r>
            <a:r>
              <a:rPr lang="en-US" sz="1800" dirty="0" err="1"/>
              <a:t>duže</a:t>
            </a:r>
            <a:r>
              <a:rPr lang="en-US" sz="1800" dirty="0"/>
              <a:t>, </a:t>
            </a:r>
            <a:r>
              <a:rPr lang="en-US" sz="1800" dirty="0" err="1"/>
              <a:t>odnosno</a:t>
            </a:r>
            <a:r>
              <a:rPr lang="en-US" sz="1800" dirty="0"/>
              <a:t> </a:t>
            </a:r>
            <a:r>
              <a:rPr lang="en-US" sz="1800" dirty="0" err="1"/>
              <a:t>kraće</a:t>
            </a:r>
            <a:r>
              <a:rPr lang="en-US" sz="1800" dirty="0"/>
              <a:t>, </a:t>
            </a:r>
            <a:r>
              <a:rPr lang="en-US" sz="1800" dirty="0" err="1"/>
              <a:t>i</a:t>
            </a:r>
            <a:r>
              <a:rPr lang="en-US" sz="1800" dirty="0"/>
              <a:t> da </a:t>
            </a:r>
            <a:r>
              <a:rPr lang="en-US" sz="1800" dirty="0" err="1"/>
              <a:t>takav</a:t>
            </a:r>
            <a:r>
              <a:rPr lang="en-US" sz="1800" dirty="0"/>
              <a:t> plan </a:t>
            </a:r>
            <a:r>
              <a:rPr lang="en-US" sz="1800" dirty="0" err="1"/>
              <a:t>prethodno</a:t>
            </a:r>
            <a:r>
              <a:rPr lang="en-US" sz="1800" dirty="0"/>
              <a:t> </a:t>
            </a:r>
            <a:r>
              <a:rPr lang="en-US" sz="1800" dirty="0" err="1"/>
              <a:t>dostavi</a:t>
            </a:r>
            <a:r>
              <a:rPr lang="en-US" sz="1800" dirty="0"/>
              <a:t> </a:t>
            </a:r>
            <a:r>
              <a:rPr lang="en-US" sz="1800" dirty="0" err="1"/>
              <a:t>inspektoru</a:t>
            </a:r>
            <a:r>
              <a:rPr lang="en-US" sz="1800" dirty="0"/>
              <a:t> </a:t>
            </a:r>
            <a:r>
              <a:rPr lang="en-US" sz="1800" dirty="0" err="1"/>
              <a:t>rada</a:t>
            </a:r>
            <a:r>
              <a:rPr lang="en-US" sz="1800" dirty="0"/>
              <a:t>.</a:t>
            </a:r>
          </a:p>
          <a:p>
            <a:r>
              <a:rPr lang="en-US" sz="1800" dirty="0" err="1"/>
              <a:t>Preraspoređeno</a:t>
            </a:r>
            <a:r>
              <a:rPr lang="en-US" sz="1800" dirty="0"/>
              <a:t> </a:t>
            </a:r>
            <a:r>
              <a:rPr lang="en-US" sz="1800" dirty="0" err="1"/>
              <a:t>radno</a:t>
            </a:r>
            <a:r>
              <a:rPr lang="en-US" sz="1800" dirty="0"/>
              <a:t> </a:t>
            </a:r>
            <a:r>
              <a:rPr lang="en-US" sz="1800" dirty="0" err="1"/>
              <a:t>vrijeme</a:t>
            </a:r>
            <a:r>
              <a:rPr lang="en-US" sz="1800" dirty="0"/>
              <a:t> ne </a:t>
            </a:r>
            <a:r>
              <a:rPr lang="en-US" sz="1800" dirty="0" err="1"/>
              <a:t>smatra</a:t>
            </a:r>
            <a:r>
              <a:rPr lang="en-US" sz="1800" dirty="0"/>
              <a:t> se </a:t>
            </a:r>
            <a:r>
              <a:rPr lang="en-US" sz="1800" dirty="0" err="1"/>
              <a:t>prekovremenim</a:t>
            </a:r>
            <a:r>
              <a:rPr lang="en-US" sz="1800" dirty="0"/>
              <a:t> </a:t>
            </a:r>
            <a:r>
              <a:rPr lang="en-US" sz="1800" dirty="0" err="1"/>
              <a:t>radom</a:t>
            </a:r>
            <a:r>
              <a:rPr lang="en-US" sz="1800" dirty="0"/>
              <a:t>.</a:t>
            </a:r>
          </a:p>
          <a:p>
            <a:r>
              <a:rPr lang="en-US" sz="1800" b="1" dirty="0"/>
              <a:t>U </a:t>
            </a:r>
            <a:r>
              <a:rPr lang="en-US" sz="1800" b="1" dirty="0" err="1"/>
              <a:t>slučajevima</a:t>
            </a:r>
            <a:r>
              <a:rPr lang="en-US" sz="1800" b="1" dirty="0"/>
              <a:t> </a:t>
            </a:r>
            <a:r>
              <a:rPr lang="sr-Latn-ME" sz="1800" b="1" dirty="0"/>
              <a:t>preaspodjele radnog vremena </a:t>
            </a:r>
            <a:r>
              <a:rPr lang="en-US" sz="1800" b="1" dirty="0" err="1"/>
              <a:t>poslodavac</a:t>
            </a:r>
            <a:r>
              <a:rPr lang="en-US" sz="1800" b="1" dirty="0"/>
              <a:t> je </a:t>
            </a:r>
            <a:r>
              <a:rPr lang="en-US" sz="1800" b="1" dirty="0" err="1"/>
              <a:t>dužan</a:t>
            </a:r>
            <a:r>
              <a:rPr lang="en-US" sz="1800" b="1" dirty="0"/>
              <a:t> da </a:t>
            </a:r>
            <a:r>
              <a:rPr lang="en-US" sz="1800" b="1" dirty="0" err="1"/>
              <a:t>zaposlenom</a:t>
            </a:r>
            <a:r>
              <a:rPr lang="en-US" sz="1800" b="1" dirty="0"/>
              <a:t> </a:t>
            </a:r>
            <a:r>
              <a:rPr lang="en-US" sz="1800" b="1" dirty="0" err="1"/>
              <a:t>obezbijedi</a:t>
            </a:r>
            <a:r>
              <a:rPr lang="en-US" sz="1800" b="1" dirty="0"/>
              <a:t> </a:t>
            </a:r>
            <a:r>
              <a:rPr lang="en-US" sz="1800" b="1" dirty="0" err="1"/>
              <a:t>pravo</a:t>
            </a:r>
            <a:r>
              <a:rPr lang="en-US" sz="1800" b="1" dirty="0"/>
              <a:t> </a:t>
            </a:r>
            <a:r>
              <a:rPr lang="en-US" sz="1800" b="1" dirty="0" err="1"/>
              <a:t>na</a:t>
            </a:r>
            <a:r>
              <a:rPr lang="en-US" sz="1800" b="1" dirty="0"/>
              <a:t> </a:t>
            </a:r>
            <a:r>
              <a:rPr lang="en-US" sz="1800" b="1" dirty="0" err="1"/>
              <a:t>odmore</a:t>
            </a:r>
            <a:r>
              <a:rPr lang="en-US" sz="1800" b="1" dirty="0"/>
              <a:t>, u </a:t>
            </a:r>
            <a:r>
              <a:rPr lang="en-US" sz="1800" b="1" dirty="0" err="1"/>
              <a:t>skladu</a:t>
            </a:r>
            <a:r>
              <a:rPr lang="en-US" sz="1800" b="1" dirty="0"/>
              <a:t> </a:t>
            </a:r>
            <a:r>
              <a:rPr lang="en-US" sz="1800" b="1" dirty="0" err="1"/>
              <a:t>sa</a:t>
            </a:r>
            <a:r>
              <a:rPr lang="en-US" sz="1800" b="1" dirty="0"/>
              <a:t> </a:t>
            </a:r>
            <a:r>
              <a:rPr lang="en-US" sz="1800" b="1" dirty="0" err="1"/>
              <a:t>zakonom</a:t>
            </a:r>
            <a:r>
              <a:rPr lang="en-US" sz="1800" dirty="0"/>
              <a:t>.</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6"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4930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endParaRPr lang="sr-Latn-ME" sz="2400" b="1" dirty="0">
              <a:solidFill>
                <a:srgbClr val="000066"/>
              </a:solidFill>
            </a:endParaRPr>
          </a:p>
          <a:p>
            <a:pPr>
              <a:lnSpc>
                <a:spcPct val="90000"/>
              </a:lnSpc>
              <a:buClr>
                <a:srgbClr val="FF0000"/>
              </a:buClr>
            </a:pPr>
            <a:r>
              <a:rPr lang="sr-Latn-ME" sz="2400" b="1" dirty="0">
                <a:solidFill>
                  <a:srgbClr val="000066"/>
                </a:solidFill>
              </a:rPr>
              <a:t>Sedmični odmor</a:t>
            </a:r>
          </a:p>
          <a:p>
            <a:pPr marL="0" indent="0">
              <a:buNone/>
            </a:pPr>
            <a:r>
              <a:rPr lang="sr-Latn-ME" sz="2000" b="1" dirty="0">
                <a:solidFill>
                  <a:srgbClr val="000066"/>
                </a:solidFill>
              </a:rPr>
              <a:t>- </a:t>
            </a:r>
            <a:r>
              <a:rPr lang="en-US" sz="2000" dirty="0" err="1"/>
              <a:t>Zaposleni</a:t>
            </a:r>
            <a:r>
              <a:rPr lang="en-US" sz="2000" dirty="0"/>
              <a:t> </a:t>
            </a:r>
            <a:r>
              <a:rPr lang="en-US" sz="2000" dirty="0" err="1"/>
              <a:t>ima</a:t>
            </a:r>
            <a:r>
              <a:rPr lang="en-US" sz="2000" dirty="0"/>
              <a:t> </a:t>
            </a:r>
            <a:r>
              <a:rPr lang="en-US" sz="2000" dirty="0" err="1"/>
              <a:t>pravo</a:t>
            </a:r>
            <a:r>
              <a:rPr lang="en-US" sz="2000" dirty="0"/>
              <a:t> </a:t>
            </a:r>
            <a:r>
              <a:rPr lang="en-US" sz="2000" dirty="0" err="1"/>
              <a:t>na</a:t>
            </a:r>
            <a:r>
              <a:rPr lang="en-US" sz="2000" dirty="0"/>
              <a:t> </a:t>
            </a:r>
            <a:r>
              <a:rPr lang="en-US" sz="2000" dirty="0" err="1"/>
              <a:t>sedmični</a:t>
            </a:r>
            <a:r>
              <a:rPr lang="en-US" sz="2000" dirty="0"/>
              <a:t> </a:t>
            </a:r>
            <a:r>
              <a:rPr lang="en-US" sz="2000" dirty="0" err="1"/>
              <a:t>odmor</a:t>
            </a:r>
            <a:r>
              <a:rPr lang="en-US" sz="2000" dirty="0"/>
              <a:t> u </a:t>
            </a:r>
            <a:r>
              <a:rPr lang="en-US" sz="2000" dirty="0" err="1"/>
              <a:t>trajanju</a:t>
            </a:r>
            <a:r>
              <a:rPr lang="en-US" sz="2000" dirty="0"/>
              <a:t> od </a:t>
            </a:r>
            <a:r>
              <a:rPr lang="en-US" sz="2000" dirty="0" err="1"/>
              <a:t>najmanje</a:t>
            </a:r>
            <a:r>
              <a:rPr lang="en-US" sz="2000" dirty="0"/>
              <a:t> 24 </a:t>
            </a:r>
            <a:r>
              <a:rPr lang="en-US" sz="2000" dirty="0" err="1"/>
              <a:t>časa</a:t>
            </a:r>
            <a:r>
              <a:rPr lang="en-US" sz="2000" dirty="0"/>
              <a:t>, </a:t>
            </a:r>
            <a:r>
              <a:rPr lang="en-US" sz="2000" dirty="0" err="1"/>
              <a:t>kojima</a:t>
            </a:r>
            <a:r>
              <a:rPr lang="en-US" sz="2000" dirty="0"/>
              <a:t> se </a:t>
            </a:r>
            <a:r>
              <a:rPr lang="en-US" sz="2000" dirty="0" err="1"/>
              <a:t>dodaje</a:t>
            </a:r>
            <a:r>
              <a:rPr lang="en-US" sz="2000" dirty="0"/>
              <a:t> </a:t>
            </a:r>
            <a:r>
              <a:rPr lang="en-US" sz="2000" dirty="0" err="1"/>
              <a:t>odmor</a:t>
            </a:r>
            <a:r>
              <a:rPr lang="en-US" sz="2000" dirty="0"/>
              <a:t> </a:t>
            </a:r>
            <a:r>
              <a:rPr lang="en-US" sz="2000" dirty="0" err="1"/>
              <a:t>iz</a:t>
            </a:r>
            <a:r>
              <a:rPr lang="en-US" sz="2000" dirty="0"/>
              <a:t> </a:t>
            </a:r>
            <a:r>
              <a:rPr lang="en-US" sz="2000" dirty="0" err="1"/>
              <a:t>člana</a:t>
            </a:r>
            <a:r>
              <a:rPr lang="en-US" sz="2000" dirty="0"/>
              <a:t> 75 </a:t>
            </a:r>
            <a:r>
              <a:rPr lang="sr-Latn-ME" sz="2000" dirty="0"/>
              <a:t>ZOR-a </a:t>
            </a:r>
            <a:r>
              <a:rPr lang="en-US" sz="2000" dirty="0"/>
              <a:t> (</a:t>
            </a:r>
            <a:r>
              <a:rPr lang="en-US" sz="2000" dirty="0" err="1"/>
              <a:t>odmor</a:t>
            </a:r>
            <a:r>
              <a:rPr lang="en-US" sz="2000" dirty="0"/>
              <a:t> </a:t>
            </a:r>
            <a:r>
              <a:rPr lang="en-US" sz="2000" dirty="0" err="1"/>
              <a:t>i</a:t>
            </a:r>
            <a:r>
              <a:rPr lang="sr-Latn-ME" sz="2000" dirty="0"/>
              <a:t>zmeđu dva radna dana u trajanju12 časova) </a:t>
            </a:r>
            <a:r>
              <a:rPr lang="en-US" sz="2000" b="1" dirty="0" err="1"/>
              <a:t>i</a:t>
            </a:r>
            <a:r>
              <a:rPr lang="en-US" sz="2000" b="1" dirty="0"/>
              <a:t> </a:t>
            </a:r>
            <a:r>
              <a:rPr lang="en-US" sz="2000" b="1" dirty="0" err="1"/>
              <a:t>koristi</a:t>
            </a:r>
            <a:r>
              <a:rPr lang="en-US" sz="2000" b="1" dirty="0"/>
              <a:t> se </a:t>
            </a:r>
            <a:r>
              <a:rPr lang="en-US" sz="2000" b="1" dirty="0" err="1"/>
              <a:t>neprekidno</a:t>
            </a:r>
            <a:r>
              <a:rPr lang="en-US" sz="2000" dirty="0"/>
              <a:t>.</a:t>
            </a:r>
          </a:p>
          <a:p>
            <a:pPr marL="0" lvl="0" indent="0">
              <a:buNone/>
            </a:pPr>
            <a:r>
              <a:rPr lang="sr-Latn-ME" sz="2000" dirty="0"/>
              <a:t>- </a:t>
            </a:r>
            <a:r>
              <a:rPr lang="fi-FI" sz="2000" dirty="0"/>
              <a:t>Odmor iz </a:t>
            </a:r>
            <a:r>
              <a:rPr lang="sr-Latn-ME" sz="2000" dirty="0"/>
              <a:t>prethodnog </a:t>
            </a:r>
            <a:r>
              <a:rPr lang="fi-FI" sz="2000" dirty="0"/>
              <a:t>stava koristi</a:t>
            </a:r>
            <a:r>
              <a:rPr lang="sr-Latn-ME" sz="2000" dirty="0"/>
              <a:t> se</a:t>
            </a:r>
            <a:r>
              <a:rPr lang="fi-FI" sz="2000" dirty="0"/>
              <a:t> nedjeljom i dan koji joj prethodi odnosno slijedi</a:t>
            </a:r>
            <a:r>
              <a:rPr lang="sr-Latn-ME" sz="2000" dirty="0"/>
              <a:t> /propisani su izuzeci/</a:t>
            </a:r>
            <a:endParaRPr lang="en-US" sz="20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2097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000" b="1" dirty="0">
                <a:solidFill>
                  <a:srgbClr val="000066"/>
                </a:solidFill>
              </a:rPr>
              <a:t>Godišnji odmor</a:t>
            </a:r>
          </a:p>
          <a:p>
            <a:pPr marL="0" lvl="0" indent="0">
              <a:buNone/>
            </a:pPr>
            <a:r>
              <a:rPr lang="sr-Latn-ME" sz="2000" dirty="0"/>
              <a:t>- </a:t>
            </a:r>
            <a:r>
              <a:rPr lang="fi-FI" sz="2000" dirty="0"/>
              <a:t>Zaposleni se ne može odreći prava na godišnji odmor, niti to pravo može da mu se uskrati</a:t>
            </a:r>
            <a:r>
              <a:rPr lang="sr-Latn-ME" sz="2000" dirty="0"/>
              <a:t>;</a:t>
            </a:r>
            <a:endParaRPr lang="en-US" sz="2000" dirty="0"/>
          </a:p>
          <a:p>
            <a:pPr marL="0" lvl="0" indent="0">
              <a:buNone/>
            </a:pPr>
            <a:r>
              <a:rPr lang="sr-Latn-ME" sz="2000" dirty="0"/>
              <a:t>- </a:t>
            </a:r>
            <a:r>
              <a:rPr lang="fi-FI" sz="2000" dirty="0"/>
              <a:t>Pravo na godišnji odmor ne može da se zamijeni novčanom naknadom, osim u slučaju prestanka radnog odnosa</a:t>
            </a:r>
            <a:r>
              <a:rPr lang="sr-Latn-ME" sz="2000" dirty="0"/>
              <a:t>;</a:t>
            </a:r>
          </a:p>
          <a:p>
            <a:pPr marL="0" indent="0">
              <a:lnSpc>
                <a:spcPct val="90000"/>
              </a:lnSpc>
              <a:buClr>
                <a:srgbClr val="FF0000"/>
              </a:buClr>
              <a:buNone/>
            </a:pPr>
            <a:r>
              <a:rPr lang="sr-Latn-ME" sz="2000" dirty="0">
                <a:solidFill>
                  <a:srgbClr val="000066"/>
                </a:solidFill>
              </a:rPr>
              <a:t>-</a:t>
            </a:r>
            <a:r>
              <a:rPr lang="sr-Latn-ME" sz="2000" b="1" dirty="0">
                <a:solidFill>
                  <a:srgbClr val="000066"/>
                </a:solidFill>
              </a:rPr>
              <a:t> </a:t>
            </a:r>
            <a:r>
              <a:rPr lang="fi-FI" sz="2000" dirty="0"/>
              <a:t>Zaposleni koji radi skraćeno radno vrijeme ima pravo na godišnji odmor u trajanju od najmanje 30 radnih dana</a:t>
            </a:r>
            <a:r>
              <a:rPr lang="sr-Latn-ME" sz="2000" dirty="0"/>
              <a:t>;</a:t>
            </a:r>
            <a:endParaRPr lang="en-US" sz="2000" dirty="0"/>
          </a:p>
          <a:p>
            <a:pPr marL="0" indent="0">
              <a:buNone/>
            </a:pPr>
            <a:r>
              <a:rPr lang="sr-Latn-ME" sz="2000" dirty="0"/>
              <a:t>- </a:t>
            </a:r>
            <a:r>
              <a:rPr lang="en-US" sz="2000" dirty="0" err="1"/>
              <a:t>Zaposleni</a:t>
            </a:r>
            <a:r>
              <a:rPr lang="en-US" sz="2000" dirty="0"/>
              <a:t> </a:t>
            </a:r>
            <a:r>
              <a:rPr lang="en-US" sz="2000" b="1" dirty="0" err="1"/>
              <a:t>koji</a:t>
            </a:r>
            <a:r>
              <a:rPr lang="en-US" sz="2000" b="1" dirty="0"/>
              <a:t> </a:t>
            </a:r>
            <a:r>
              <a:rPr lang="en-US" sz="2000" b="1" dirty="0" err="1"/>
              <a:t>radi</a:t>
            </a:r>
            <a:r>
              <a:rPr lang="en-US" sz="2000" b="1" dirty="0"/>
              <a:t> </a:t>
            </a:r>
            <a:r>
              <a:rPr lang="en-US" sz="2000" b="1" dirty="0" err="1"/>
              <a:t>šest</a:t>
            </a:r>
            <a:r>
              <a:rPr lang="en-US" sz="2000" b="1" dirty="0"/>
              <a:t> </a:t>
            </a:r>
            <a:r>
              <a:rPr lang="en-US" sz="2000" b="1" dirty="0" err="1"/>
              <a:t>radnih</a:t>
            </a:r>
            <a:r>
              <a:rPr lang="en-US" sz="2000" b="1" dirty="0"/>
              <a:t> </a:t>
            </a:r>
            <a:r>
              <a:rPr lang="en-US" sz="2000" b="1" dirty="0" err="1"/>
              <a:t>dana</a:t>
            </a:r>
            <a:r>
              <a:rPr lang="en-US" sz="2000" b="1" dirty="0"/>
              <a:t> </a:t>
            </a:r>
            <a:r>
              <a:rPr lang="en-US" sz="2000" dirty="0"/>
              <a:t>u </a:t>
            </a:r>
            <a:r>
              <a:rPr lang="sr-Latn-ME" sz="2000" dirty="0"/>
              <a:t>sedmici </a:t>
            </a:r>
            <a:r>
              <a:rPr lang="en-US" sz="2000" dirty="0" err="1"/>
              <a:t>ima</a:t>
            </a:r>
            <a:r>
              <a:rPr lang="en-US" sz="2000" dirty="0"/>
              <a:t> </a:t>
            </a:r>
            <a:r>
              <a:rPr lang="en-US" sz="2000" dirty="0" err="1"/>
              <a:t>pravo</a:t>
            </a:r>
            <a:r>
              <a:rPr lang="en-US" sz="2000" dirty="0"/>
              <a:t> </a:t>
            </a:r>
            <a:r>
              <a:rPr lang="en-US" sz="2000" dirty="0" err="1"/>
              <a:t>na</a:t>
            </a:r>
            <a:r>
              <a:rPr lang="en-US" sz="2000" dirty="0"/>
              <a:t> </a:t>
            </a:r>
            <a:r>
              <a:rPr lang="en-US" sz="2000" dirty="0" err="1"/>
              <a:t>godišnji</a:t>
            </a:r>
            <a:r>
              <a:rPr lang="en-US" sz="2000" dirty="0"/>
              <a:t> </a:t>
            </a:r>
            <a:r>
              <a:rPr lang="en-US" sz="2000" dirty="0" err="1"/>
              <a:t>odmor</a:t>
            </a:r>
            <a:r>
              <a:rPr lang="en-US" sz="2000" dirty="0"/>
              <a:t> u </a:t>
            </a:r>
            <a:r>
              <a:rPr lang="en-US" sz="2000" dirty="0" err="1"/>
              <a:t>trajanju</a:t>
            </a:r>
            <a:r>
              <a:rPr lang="en-US" sz="2000" dirty="0"/>
              <a:t> od </a:t>
            </a:r>
            <a:r>
              <a:rPr lang="sr-Latn-ME" sz="2000" b="1" dirty="0"/>
              <a:t>najmanje </a:t>
            </a:r>
            <a:r>
              <a:rPr lang="en-US" sz="2000" b="1" dirty="0"/>
              <a:t>24 </a:t>
            </a:r>
            <a:r>
              <a:rPr lang="en-US" sz="2000" b="1" dirty="0" err="1"/>
              <a:t>radna</a:t>
            </a:r>
            <a:r>
              <a:rPr lang="en-US" sz="2000" b="1" dirty="0"/>
              <a:t> </a:t>
            </a:r>
            <a:r>
              <a:rPr lang="en-US" sz="2000" b="1" dirty="0" err="1"/>
              <a:t>dana</a:t>
            </a:r>
            <a:r>
              <a:rPr lang="sr-Latn-ME" sz="2000" dirty="0"/>
              <a:t>;</a:t>
            </a:r>
          </a:p>
          <a:p>
            <a:pPr marL="0" lvl="0" indent="0">
              <a:buNone/>
            </a:pPr>
            <a:r>
              <a:rPr lang="sr-Latn-ME" sz="2000" dirty="0"/>
              <a:t>- </a:t>
            </a:r>
            <a:r>
              <a:rPr lang="fi-FI" sz="2000" dirty="0"/>
              <a:t>U zavisnosti od potreba procesa rada poslodavac, na osnovu plana korišćenja godišnjih odmora kojeg je dužan da donese najkasnije do 30-tog aprila tekuće godine, odlučuje o vremenu korišćenja godišnjeg odmora, uz prethodnu konsultaciju sa zaposlenim</a:t>
            </a:r>
            <a:r>
              <a:rPr lang="sr-Latn-ME" sz="2000" dirty="0"/>
              <a:t>;</a:t>
            </a:r>
            <a:r>
              <a:rPr lang="fi-FI" sz="2000" dirty="0"/>
              <a:t> </a:t>
            </a:r>
            <a:endParaRPr lang="en-US" sz="2000" dirty="0"/>
          </a:p>
          <a:p>
            <a:pPr marL="0" lvl="0" indent="0">
              <a:buNone/>
            </a:pPr>
            <a:r>
              <a:rPr lang="sr-Latn-ME" sz="2000" dirty="0"/>
              <a:t>- </a:t>
            </a:r>
            <a:r>
              <a:rPr lang="fi-FI" sz="2000" b="1" dirty="0"/>
              <a:t>Poslodavac je dužan rješenje o korišćenju godišnjeg odmora dostavi zaposlenom najkasnije 30 dana prije </a:t>
            </a:r>
            <a:r>
              <a:rPr lang="sr-Latn-ME" sz="2000" b="1" dirty="0"/>
              <a:t>početka korišćenja</a:t>
            </a:r>
            <a:endParaRPr lang="en-US" sz="2000" b="1" dirty="0"/>
          </a:p>
          <a:p>
            <a:pPr marL="0" lvl="0" indent="0">
              <a:buNone/>
            </a:pPr>
            <a:endParaRPr lang="en-US" sz="2000" dirty="0"/>
          </a:p>
          <a:p>
            <a:pPr marL="0" indent="0">
              <a:buNone/>
            </a:pPr>
            <a:endParaRPr lang="en-US" sz="20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spTree>
    <p:extLst>
      <p:ext uri="{BB962C8B-B14F-4D97-AF65-F5344CB8AC3E}">
        <p14:creationId xmlns:p14="http://schemas.microsoft.com/office/powerpoint/2010/main" val="77565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endParaRPr lang="sr-Latn-ME" sz="2400" b="1" dirty="0">
              <a:solidFill>
                <a:srgbClr val="000066"/>
              </a:solidFill>
            </a:endParaRPr>
          </a:p>
          <a:p>
            <a:pPr>
              <a:lnSpc>
                <a:spcPct val="90000"/>
              </a:lnSpc>
              <a:buClr>
                <a:srgbClr val="FF0000"/>
              </a:buClr>
            </a:pPr>
            <a:r>
              <a:rPr lang="sr-Latn-ME" sz="2400" b="1" dirty="0">
                <a:solidFill>
                  <a:srgbClr val="000066"/>
                </a:solidFill>
              </a:rPr>
              <a:t>Odsustvo sa rada u dane praznika</a:t>
            </a:r>
          </a:p>
          <a:p>
            <a:pPr marL="0" lvl="0" indent="0">
              <a:buNone/>
            </a:pPr>
            <a:r>
              <a:rPr lang="sr-Latn-ME" sz="2000" b="1" dirty="0">
                <a:solidFill>
                  <a:srgbClr val="000066"/>
                </a:solidFill>
              </a:rPr>
              <a:t>- </a:t>
            </a:r>
            <a:r>
              <a:rPr lang="fi-FI" sz="2000" dirty="0"/>
              <a:t>Poslodavac koji organizuje rad u dane državnih i vjerskih praznika, u skladu sa zakonom,  </a:t>
            </a:r>
            <a:r>
              <a:rPr lang="fi-FI" sz="2000" b="1" dirty="0"/>
              <a:t>dužan je da o tome donese pisanu odluku i obavijesti zaposlene, sindikat kod poslodavca i inspekciju rada</a:t>
            </a:r>
            <a:r>
              <a:rPr lang="fi-FI" sz="2000" dirty="0"/>
              <a:t>, u roku  tri dana prije početka rada</a:t>
            </a:r>
            <a:r>
              <a:rPr lang="sr-Latn-ME" sz="2000" dirty="0"/>
              <a:t>;</a:t>
            </a:r>
            <a:endParaRPr lang="en-US" sz="2000" dirty="0"/>
          </a:p>
          <a:p>
            <a:pPr marL="0" lvl="0" indent="0">
              <a:buNone/>
            </a:pPr>
            <a:r>
              <a:rPr lang="sr-Latn-ME" sz="2000" dirty="0"/>
              <a:t>- </a:t>
            </a:r>
            <a:r>
              <a:rPr lang="fi-FI" sz="2000" dirty="0"/>
              <a:t>U slučaju da su zaposleni angažovani preko agencije obaveza obavještavanja je na korisniku</a:t>
            </a:r>
            <a:r>
              <a:rPr lang="sr-Latn-ME" sz="2000" dirty="0"/>
              <a:t>;</a:t>
            </a:r>
            <a:endParaRPr lang="en-US" sz="20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604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Odsustvo sa rada iz zdravstvenih razloga</a:t>
            </a:r>
          </a:p>
          <a:p>
            <a:pPr marL="0" lvl="0" indent="0">
              <a:buNone/>
            </a:pPr>
            <a:r>
              <a:rPr lang="sr-Latn-ME" sz="2000" b="1" dirty="0">
                <a:solidFill>
                  <a:srgbClr val="000066"/>
                </a:solidFill>
              </a:rPr>
              <a:t>- </a:t>
            </a:r>
            <a:r>
              <a:rPr lang="en-US" sz="2000" dirty="0" err="1"/>
              <a:t>Zaposleni</a:t>
            </a:r>
            <a:r>
              <a:rPr lang="en-US" sz="2000" dirty="0"/>
              <a:t> je </a:t>
            </a:r>
            <a:r>
              <a:rPr lang="en-US" sz="2000" dirty="0" err="1"/>
              <a:t>dužan</a:t>
            </a:r>
            <a:r>
              <a:rPr lang="en-US" sz="2000" dirty="0"/>
              <a:t> da </a:t>
            </a:r>
            <a:r>
              <a:rPr lang="en-US" sz="2000" b="1" dirty="0" err="1"/>
              <a:t>najkasnije</a:t>
            </a:r>
            <a:r>
              <a:rPr lang="en-US" sz="2000" b="1" dirty="0"/>
              <a:t> u </a:t>
            </a:r>
            <a:r>
              <a:rPr lang="en-US" sz="2000" b="1" dirty="0" err="1"/>
              <a:t>roku</a:t>
            </a:r>
            <a:r>
              <a:rPr lang="en-US" sz="2000" b="1" dirty="0"/>
              <a:t> od tri </a:t>
            </a:r>
            <a:r>
              <a:rPr lang="en-US" sz="2000" b="1" dirty="0" err="1"/>
              <a:t>dana</a:t>
            </a:r>
            <a:r>
              <a:rPr lang="en-US" sz="2000" b="1" dirty="0"/>
              <a:t> </a:t>
            </a:r>
            <a:r>
              <a:rPr lang="en-US" sz="2000" dirty="0"/>
              <a:t>od </a:t>
            </a:r>
            <a:r>
              <a:rPr lang="en-US" sz="2000" dirty="0" err="1"/>
              <a:t>dana</a:t>
            </a:r>
            <a:r>
              <a:rPr lang="en-US" sz="2000" dirty="0"/>
              <a:t> </a:t>
            </a:r>
            <a:r>
              <a:rPr lang="en-US" sz="2000" dirty="0" err="1"/>
              <a:t>nastupanja</a:t>
            </a:r>
            <a:r>
              <a:rPr lang="en-US" sz="2000" dirty="0"/>
              <a:t> </a:t>
            </a:r>
            <a:r>
              <a:rPr lang="en-US" sz="2000" dirty="0" err="1"/>
              <a:t>privremene</a:t>
            </a:r>
            <a:r>
              <a:rPr lang="en-US" sz="2000" dirty="0"/>
              <a:t> </a:t>
            </a:r>
            <a:r>
              <a:rPr lang="en-US" sz="2000" dirty="0" err="1"/>
              <a:t>spriječenosti</a:t>
            </a:r>
            <a:r>
              <a:rPr lang="en-US" sz="2000" dirty="0"/>
              <a:t> </a:t>
            </a:r>
            <a:r>
              <a:rPr lang="en-US" sz="2000" dirty="0" err="1"/>
              <a:t>za</a:t>
            </a:r>
            <a:r>
              <a:rPr lang="en-US" sz="2000" dirty="0"/>
              <a:t> rad, </a:t>
            </a:r>
            <a:r>
              <a:rPr lang="en-US" sz="2000" dirty="0" err="1"/>
              <a:t>lično</a:t>
            </a:r>
            <a:r>
              <a:rPr lang="en-US" sz="2000" dirty="0"/>
              <a:t> </a:t>
            </a:r>
            <a:r>
              <a:rPr lang="en-US" sz="2000" dirty="0" err="1"/>
              <a:t>ili</a:t>
            </a:r>
            <a:r>
              <a:rPr lang="en-US" sz="2000" dirty="0"/>
              <a:t> </a:t>
            </a:r>
            <a:r>
              <a:rPr lang="en-US" sz="2000" dirty="0" err="1"/>
              <a:t>preko</a:t>
            </a:r>
            <a:r>
              <a:rPr lang="en-US" sz="2000" dirty="0"/>
              <a:t> </a:t>
            </a:r>
            <a:r>
              <a:rPr lang="en-US" sz="2000" dirty="0" err="1"/>
              <a:t>drugog</a:t>
            </a:r>
            <a:r>
              <a:rPr lang="en-US" sz="2000" dirty="0"/>
              <a:t> </a:t>
            </a:r>
            <a:r>
              <a:rPr lang="en-US" sz="2000" dirty="0" err="1"/>
              <a:t>lica</a:t>
            </a:r>
            <a:r>
              <a:rPr lang="en-US" sz="2000" dirty="0"/>
              <a:t>, </a:t>
            </a:r>
            <a:r>
              <a:rPr lang="en-US" sz="2000" b="1" dirty="0" err="1"/>
              <a:t>dostavi</a:t>
            </a:r>
            <a:r>
              <a:rPr lang="en-US" sz="2000" b="1" dirty="0"/>
              <a:t> </a:t>
            </a:r>
            <a:r>
              <a:rPr lang="sr-Latn-ME" sz="2000" b="1" dirty="0"/>
              <a:t>poslodavcu </a:t>
            </a:r>
            <a:r>
              <a:rPr lang="en-US" sz="2000" b="1" dirty="0" err="1"/>
              <a:t>potvrdu</a:t>
            </a:r>
            <a:r>
              <a:rPr lang="en-US" sz="2000" b="1" dirty="0"/>
              <a:t> </a:t>
            </a:r>
            <a:r>
              <a:rPr lang="en-US" sz="2000" b="1" dirty="0" err="1"/>
              <a:t>doktora</a:t>
            </a:r>
            <a:r>
              <a:rPr lang="en-US" sz="2000" b="1" dirty="0"/>
              <a:t> medicine</a:t>
            </a:r>
            <a:r>
              <a:rPr lang="en-US" sz="2000" dirty="0"/>
              <a:t>.</a:t>
            </a:r>
          </a:p>
          <a:p>
            <a:pPr marL="0" lvl="0" indent="0">
              <a:buNone/>
            </a:pPr>
            <a:r>
              <a:rPr lang="sr-Latn-ME" sz="2000" dirty="0"/>
              <a:t>- </a:t>
            </a:r>
            <a:r>
              <a:rPr lang="en-US" sz="2000" dirty="0" err="1"/>
              <a:t>Zaposleni</a:t>
            </a:r>
            <a:r>
              <a:rPr lang="en-US" sz="2000" dirty="0"/>
              <a:t> je </a:t>
            </a:r>
            <a:r>
              <a:rPr lang="en-US" sz="2000" dirty="0" err="1"/>
              <a:t>dužan</a:t>
            </a:r>
            <a:r>
              <a:rPr lang="en-US" sz="2000" dirty="0"/>
              <a:t> da </a:t>
            </a:r>
            <a:r>
              <a:rPr lang="en-US" sz="2000" dirty="0" err="1"/>
              <a:t>izvještaj</a:t>
            </a:r>
            <a:r>
              <a:rPr lang="en-US" sz="2000" dirty="0"/>
              <a:t> o </a:t>
            </a:r>
            <a:r>
              <a:rPr lang="en-US" sz="2000" dirty="0" err="1"/>
              <a:t>privremenoj</a:t>
            </a:r>
            <a:r>
              <a:rPr lang="en-US" sz="2000" dirty="0"/>
              <a:t> </a:t>
            </a:r>
            <a:r>
              <a:rPr lang="en-US" sz="2000" dirty="0" err="1"/>
              <a:t>spriječenosti</a:t>
            </a:r>
            <a:r>
              <a:rPr lang="en-US" sz="2000" dirty="0"/>
              <a:t> </a:t>
            </a:r>
            <a:r>
              <a:rPr lang="en-US" sz="2000" dirty="0" err="1"/>
              <a:t>za</a:t>
            </a:r>
            <a:r>
              <a:rPr lang="en-US" sz="2000" dirty="0"/>
              <a:t> rad </a:t>
            </a:r>
            <a:r>
              <a:rPr lang="en-US" sz="2000" dirty="0" err="1"/>
              <a:t>dostavi</a:t>
            </a:r>
            <a:r>
              <a:rPr lang="en-US" sz="2000" dirty="0"/>
              <a:t> </a:t>
            </a:r>
            <a:r>
              <a:rPr lang="en-US" sz="2000" b="1" dirty="0"/>
              <a:t>u </a:t>
            </a:r>
            <a:r>
              <a:rPr lang="en-US" sz="2000" b="1" dirty="0" err="1"/>
              <a:t>roku</a:t>
            </a:r>
            <a:r>
              <a:rPr lang="en-US" sz="2000" b="1" dirty="0"/>
              <a:t> od pet </a:t>
            </a:r>
            <a:r>
              <a:rPr lang="en-US" sz="2000" b="1" dirty="0" err="1"/>
              <a:t>dana</a:t>
            </a:r>
            <a:r>
              <a:rPr lang="en-US" sz="2000" b="1" dirty="0"/>
              <a:t> </a:t>
            </a:r>
            <a:r>
              <a:rPr lang="en-US" sz="2000" dirty="0"/>
              <a:t>od </a:t>
            </a:r>
            <a:r>
              <a:rPr lang="en-US" sz="2000" dirty="0" err="1"/>
              <a:t>dana</a:t>
            </a:r>
            <a:r>
              <a:rPr lang="en-US" sz="2000" dirty="0"/>
              <a:t> </a:t>
            </a:r>
            <a:r>
              <a:rPr lang="en-US" sz="2000" dirty="0" err="1"/>
              <a:t>izdavanja</a:t>
            </a:r>
            <a:r>
              <a:rPr lang="en-US" sz="2000" dirty="0"/>
              <a:t> </a:t>
            </a:r>
            <a:r>
              <a:rPr lang="en-US" sz="2000" dirty="0" err="1"/>
              <a:t>izvještaja</a:t>
            </a:r>
            <a:r>
              <a:rPr lang="en-US" sz="2000" dirty="0"/>
              <a:t>.</a:t>
            </a:r>
          </a:p>
          <a:p>
            <a:pPr marL="0" lvl="0" indent="0">
              <a:buNone/>
            </a:pPr>
            <a:r>
              <a:rPr lang="sr-Latn-ME" sz="2000" dirty="0"/>
              <a:t>- </a:t>
            </a:r>
            <a:r>
              <a:rPr lang="en-US" sz="2000" b="1" dirty="0" err="1"/>
              <a:t>Doktor</a:t>
            </a:r>
            <a:r>
              <a:rPr lang="en-US" sz="2000" b="1" dirty="0"/>
              <a:t> medicine je </a:t>
            </a:r>
            <a:r>
              <a:rPr lang="en-US" sz="2000" b="1" dirty="0" err="1"/>
              <a:t>dužan</a:t>
            </a:r>
            <a:r>
              <a:rPr lang="en-US" sz="2000" b="1" dirty="0"/>
              <a:t> da </a:t>
            </a:r>
            <a:r>
              <a:rPr lang="en-US" sz="2000" b="1" dirty="0" err="1"/>
              <a:t>izda</a:t>
            </a:r>
            <a:r>
              <a:rPr lang="en-US" sz="2000" b="1" dirty="0"/>
              <a:t> </a:t>
            </a:r>
            <a:r>
              <a:rPr lang="en-US" sz="2000" b="1" dirty="0" err="1"/>
              <a:t>potvrdu</a:t>
            </a:r>
            <a:r>
              <a:rPr lang="en-US" sz="2000" b="1" dirty="0"/>
              <a:t> </a:t>
            </a:r>
            <a:r>
              <a:rPr lang="en-US" sz="2000" b="1" dirty="0" err="1"/>
              <a:t>na</a:t>
            </a:r>
            <a:r>
              <a:rPr lang="en-US" sz="2000" b="1" dirty="0"/>
              <a:t> </a:t>
            </a:r>
            <a:r>
              <a:rPr lang="en-US" sz="2000" b="1" dirty="0" err="1"/>
              <a:t>dan</a:t>
            </a:r>
            <a:r>
              <a:rPr lang="en-US" sz="2000" b="1" dirty="0"/>
              <a:t> </a:t>
            </a:r>
            <a:r>
              <a:rPr lang="en-US" sz="2000" b="1" dirty="0" err="1"/>
              <a:t>otvaranja</a:t>
            </a:r>
            <a:r>
              <a:rPr lang="en-US" sz="2000" b="1" dirty="0"/>
              <a:t> </a:t>
            </a:r>
            <a:r>
              <a:rPr lang="en-US" sz="2000" b="1" dirty="0" err="1"/>
              <a:t>privremene</a:t>
            </a:r>
            <a:r>
              <a:rPr lang="en-US" sz="2000" b="1" dirty="0"/>
              <a:t> </a:t>
            </a:r>
            <a:r>
              <a:rPr lang="en-US" sz="2000" b="1" dirty="0" err="1"/>
              <a:t>spriječenosti</a:t>
            </a:r>
            <a:r>
              <a:rPr lang="en-US" sz="2000" b="1" dirty="0"/>
              <a:t> </a:t>
            </a:r>
            <a:r>
              <a:rPr lang="en-US" sz="2000" b="1" dirty="0" err="1"/>
              <a:t>za</a:t>
            </a:r>
            <a:r>
              <a:rPr lang="en-US" sz="2000" b="1" dirty="0"/>
              <a:t> rad</a:t>
            </a:r>
            <a:r>
              <a:rPr lang="en-US" sz="2000" dirty="0"/>
              <a:t>.</a:t>
            </a:r>
          </a:p>
          <a:p>
            <a:pPr marL="0" lvl="0" indent="0">
              <a:buNone/>
            </a:pPr>
            <a:r>
              <a:rPr lang="sr-Latn-ME" sz="2000" dirty="0"/>
              <a:t>- </a:t>
            </a:r>
            <a:r>
              <a:rPr lang="en-US" sz="2000" dirty="0" err="1"/>
              <a:t>Ako</a:t>
            </a:r>
            <a:r>
              <a:rPr lang="en-US" sz="2000" dirty="0"/>
              <a:t> </a:t>
            </a:r>
            <a:r>
              <a:rPr lang="en-US" sz="2000" dirty="0" err="1"/>
              <a:t>poslodavac</a:t>
            </a:r>
            <a:r>
              <a:rPr lang="en-US" sz="2000" dirty="0"/>
              <a:t> </a:t>
            </a:r>
            <a:r>
              <a:rPr lang="en-US" sz="2000" dirty="0" err="1"/>
              <a:t>posumnja</a:t>
            </a:r>
            <a:r>
              <a:rPr lang="en-US" sz="2000" dirty="0"/>
              <a:t> u </a:t>
            </a:r>
            <a:r>
              <a:rPr lang="en-US" sz="2000" dirty="0" err="1"/>
              <a:t>opravdanost</a:t>
            </a:r>
            <a:r>
              <a:rPr lang="en-US" sz="2000" dirty="0"/>
              <a:t> </a:t>
            </a:r>
            <a:r>
              <a:rPr lang="en-US" sz="2000" dirty="0" err="1"/>
              <a:t>razloga</a:t>
            </a:r>
            <a:r>
              <a:rPr lang="en-US" sz="2000" dirty="0"/>
              <a:t> </a:t>
            </a:r>
            <a:r>
              <a:rPr lang="en-US" sz="2000" dirty="0" err="1"/>
              <a:t>za</a:t>
            </a:r>
            <a:r>
              <a:rPr lang="en-US" sz="2000" dirty="0"/>
              <a:t> </a:t>
            </a:r>
            <a:r>
              <a:rPr lang="en-US" sz="2000" dirty="0" err="1"/>
              <a:t>odsustvovanje</a:t>
            </a:r>
            <a:r>
              <a:rPr lang="en-US" sz="2000" dirty="0"/>
              <a:t> </a:t>
            </a:r>
            <a:r>
              <a:rPr lang="en-US" sz="2000" dirty="0" err="1"/>
              <a:t>sa</a:t>
            </a:r>
            <a:r>
              <a:rPr lang="en-US" sz="2000" dirty="0"/>
              <a:t> </a:t>
            </a:r>
            <a:r>
              <a:rPr lang="en-US" sz="2000" dirty="0" err="1"/>
              <a:t>rada</a:t>
            </a:r>
            <a:r>
              <a:rPr lang="en-US" sz="2000" dirty="0"/>
              <a:t>, </a:t>
            </a:r>
            <a:r>
              <a:rPr lang="en-US" sz="2000" dirty="0" err="1"/>
              <a:t>može</a:t>
            </a:r>
            <a:r>
              <a:rPr lang="en-US" sz="2000" dirty="0"/>
              <a:t> da </a:t>
            </a:r>
            <a:r>
              <a:rPr lang="en-US" sz="2000" dirty="0" err="1"/>
              <a:t>podnese</a:t>
            </a:r>
            <a:r>
              <a:rPr lang="en-US" sz="2000" dirty="0"/>
              <a:t> </a:t>
            </a:r>
            <a:r>
              <a:rPr lang="en-US" sz="2000" dirty="0" err="1"/>
              <a:t>zahtjev</a:t>
            </a:r>
            <a:r>
              <a:rPr lang="en-US" sz="2000" dirty="0"/>
              <a:t> </a:t>
            </a:r>
            <a:r>
              <a:rPr lang="en-US" sz="2000" dirty="0" err="1"/>
              <a:t>nadležnom</a:t>
            </a:r>
            <a:r>
              <a:rPr lang="en-US" sz="2000" dirty="0"/>
              <a:t> </a:t>
            </a:r>
            <a:r>
              <a:rPr lang="en-US" sz="2000" dirty="0" err="1"/>
              <a:t>organu</a:t>
            </a:r>
            <a:r>
              <a:rPr lang="en-US" sz="2000" dirty="0"/>
              <a:t> </a:t>
            </a:r>
            <a:r>
              <a:rPr lang="en-US" sz="2000" dirty="0" err="1"/>
              <a:t>radi</a:t>
            </a:r>
            <a:r>
              <a:rPr lang="en-US" sz="2000" dirty="0"/>
              <a:t> </a:t>
            </a:r>
            <a:r>
              <a:rPr lang="en-US" sz="2000" dirty="0" err="1"/>
              <a:t>preispitivanja</a:t>
            </a:r>
            <a:r>
              <a:rPr lang="en-US" sz="2000" dirty="0"/>
              <a:t> </a:t>
            </a:r>
            <a:r>
              <a:rPr lang="en-US" sz="2000" dirty="0" err="1"/>
              <a:t>privremene</a:t>
            </a:r>
            <a:r>
              <a:rPr lang="en-US" sz="2000" dirty="0"/>
              <a:t> </a:t>
            </a:r>
            <a:r>
              <a:rPr lang="en-US" sz="2000" dirty="0" err="1"/>
              <a:t>spriječenosti</a:t>
            </a:r>
            <a:r>
              <a:rPr lang="en-US" sz="2000" dirty="0"/>
              <a:t> </a:t>
            </a:r>
            <a:r>
              <a:rPr lang="en-US" sz="2000" dirty="0" err="1"/>
              <a:t>za</a:t>
            </a:r>
            <a:r>
              <a:rPr lang="en-US" sz="2000" dirty="0"/>
              <a:t> rad, u </a:t>
            </a:r>
            <a:r>
              <a:rPr lang="en-US" sz="2000" dirty="0" err="1"/>
              <a:t>skladu</a:t>
            </a:r>
            <a:r>
              <a:rPr lang="en-US" sz="2000" dirty="0"/>
              <a:t> </a:t>
            </a:r>
            <a:r>
              <a:rPr lang="en-US" sz="2000" dirty="0" err="1"/>
              <a:t>sa</a:t>
            </a:r>
            <a:r>
              <a:rPr lang="en-US" sz="2000" dirty="0"/>
              <a:t> </a:t>
            </a:r>
            <a:r>
              <a:rPr lang="en-US" sz="2000" dirty="0" err="1"/>
              <a:t>propisima</a:t>
            </a:r>
            <a:r>
              <a:rPr lang="en-US" sz="2000" dirty="0"/>
              <a:t> o </a:t>
            </a:r>
            <a:r>
              <a:rPr lang="en-US" sz="2000" dirty="0" err="1"/>
              <a:t>zdravstvenom</a:t>
            </a:r>
            <a:r>
              <a:rPr lang="en-US" sz="2000" dirty="0"/>
              <a:t> </a:t>
            </a:r>
            <a:r>
              <a:rPr lang="en-US" sz="2000" dirty="0" err="1"/>
              <a:t>osiguranju</a:t>
            </a:r>
            <a:r>
              <a:rPr lang="en-US" sz="2000" dirty="0"/>
              <a:t>.</a:t>
            </a:r>
          </a:p>
          <a:p>
            <a:pPr marL="0" lvl="0" indent="0">
              <a:buNone/>
            </a:pPr>
            <a:r>
              <a:rPr lang="sr-Latn-ME" sz="2000" dirty="0"/>
              <a:t>- </a:t>
            </a:r>
            <a:r>
              <a:rPr lang="en-US" sz="2000" dirty="0" err="1"/>
              <a:t>Način</a:t>
            </a:r>
            <a:r>
              <a:rPr lang="en-US" sz="2000" dirty="0"/>
              <a:t> </a:t>
            </a:r>
            <a:r>
              <a:rPr lang="en-US" sz="2000" dirty="0" err="1"/>
              <a:t>izdavanja</a:t>
            </a:r>
            <a:r>
              <a:rPr lang="en-US" sz="2000" dirty="0"/>
              <a:t> </a:t>
            </a:r>
            <a:r>
              <a:rPr lang="en-US" sz="2000" dirty="0" err="1"/>
              <a:t>i</a:t>
            </a:r>
            <a:r>
              <a:rPr lang="en-US" sz="2000" dirty="0"/>
              <a:t> </a:t>
            </a:r>
            <a:r>
              <a:rPr lang="en-US" sz="2000" dirty="0" err="1"/>
              <a:t>sadržaj</a:t>
            </a:r>
            <a:r>
              <a:rPr lang="en-US" sz="2000" dirty="0"/>
              <a:t> </a:t>
            </a:r>
            <a:r>
              <a:rPr lang="en-US" sz="2000" dirty="0" err="1"/>
              <a:t>potvrde</a:t>
            </a:r>
            <a:r>
              <a:rPr lang="en-US" sz="2000" dirty="0"/>
              <a:t> o </a:t>
            </a:r>
            <a:r>
              <a:rPr lang="en-US" sz="2000" dirty="0" err="1"/>
              <a:t>nastupanju</a:t>
            </a:r>
            <a:r>
              <a:rPr lang="en-US" sz="2000" dirty="0"/>
              <a:t> </a:t>
            </a:r>
            <a:r>
              <a:rPr lang="en-US" sz="2000" dirty="0" err="1"/>
              <a:t>privremene</a:t>
            </a:r>
            <a:r>
              <a:rPr lang="en-US" sz="2000" dirty="0"/>
              <a:t> </a:t>
            </a:r>
            <a:r>
              <a:rPr lang="en-US" sz="2000" dirty="0" err="1"/>
              <a:t>spriječenosti</a:t>
            </a:r>
            <a:r>
              <a:rPr lang="en-US" sz="2000" dirty="0"/>
              <a:t> </a:t>
            </a:r>
            <a:r>
              <a:rPr lang="en-US" sz="2000" dirty="0" err="1"/>
              <a:t>za</a:t>
            </a:r>
            <a:r>
              <a:rPr lang="en-US" sz="2000" dirty="0"/>
              <a:t> rad </a:t>
            </a:r>
            <a:r>
              <a:rPr lang="en-US" sz="2000" dirty="0" err="1"/>
              <a:t>propisuje</a:t>
            </a:r>
            <a:r>
              <a:rPr lang="en-US" sz="2000" dirty="0"/>
              <a:t> organ </a:t>
            </a:r>
            <a:r>
              <a:rPr lang="en-US" sz="2000" dirty="0" err="1"/>
              <a:t>državne</a:t>
            </a:r>
            <a:r>
              <a:rPr lang="en-US" sz="2000" dirty="0"/>
              <a:t> </a:t>
            </a:r>
            <a:r>
              <a:rPr lang="en-US" sz="2000" dirty="0" err="1"/>
              <a:t>uprave</a:t>
            </a:r>
            <a:r>
              <a:rPr lang="en-US" sz="2000" dirty="0"/>
              <a:t> </a:t>
            </a:r>
            <a:r>
              <a:rPr lang="en-US" sz="2000" dirty="0" err="1"/>
              <a:t>nadležan</a:t>
            </a:r>
            <a:r>
              <a:rPr lang="en-US" sz="2000" dirty="0"/>
              <a:t> </a:t>
            </a:r>
            <a:r>
              <a:rPr lang="en-US" sz="2000" dirty="0" err="1"/>
              <a:t>za</a:t>
            </a:r>
            <a:r>
              <a:rPr lang="en-US" sz="2000" dirty="0"/>
              <a:t> </a:t>
            </a:r>
            <a:r>
              <a:rPr lang="en-US" sz="2000" dirty="0" err="1"/>
              <a:t>poslove</a:t>
            </a:r>
            <a:r>
              <a:rPr lang="en-US" sz="2000" dirty="0"/>
              <a:t> </a:t>
            </a:r>
            <a:r>
              <a:rPr lang="en-US" sz="2000" dirty="0" err="1"/>
              <a:t>zdravlja</a:t>
            </a:r>
            <a:r>
              <a:rPr lang="en-US" sz="2000" dirty="0"/>
              <a:t>.</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9137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Mirovanje prava i obaveza iz radnog odnosa</a:t>
            </a:r>
          </a:p>
          <a:p>
            <a:pPr marL="0" indent="0">
              <a:lnSpc>
                <a:spcPct val="90000"/>
              </a:lnSpc>
              <a:buClr>
                <a:srgbClr val="FF0000"/>
              </a:buClr>
              <a:buNone/>
            </a:pPr>
            <a:r>
              <a:rPr lang="fi-FI" sz="2000" dirty="0"/>
              <a:t>Zaposlenom miruju prava i obaveze iz rada i po osnovu rada, ako odsustvuje sa rada zbog:</a:t>
            </a:r>
            <a:endParaRPr lang="en-US" sz="2000" dirty="0"/>
          </a:p>
          <a:p>
            <a:pPr marL="0" indent="0">
              <a:buNone/>
            </a:pPr>
            <a:r>
              <a:rPr lang="sr-Latn-ME" sz="2000" dirty="0"/>
              <a:t>	</a:t>
            </a:r>
            <a:r>
              <a:rPr lang="fi-FI" sz="2000" dirty="0"/>
              <a:t>1) upućivanja na rad u inostranstvo u okviru međunarodno-tehničke ili kulturno-prosvjetne saradnje, u diplomatska, konzularna i druga predstavništva, kao i na stručno usavršavanje ili obrazovanje, uz saglasnost poslodavca; </a:t>
            </a:r>
            <a:endParaRPr lang="sr-Latn-ME" sz="2000" dirty="0"/>
          </a:p>
          <a:p>
            <a:pPr marL="0" indent="0">
              <a:buNone/>
            </a:pPr>
            <a:r>
              <a:rPr lang="sr-Latn-ME" sz="2000" dirty="0"/>
              <a:t>	</a:t>
            </a:r>
            <a:r>
              <a:rPr lang="fi-FI" sz="2000" dirty="0"/>
              <a:t>2) izbora, odnosno imenovanja na državnu funkciju čije vršenje zahtijeva privremeni prestanak rada kod poslodavca, do isteka jednog mandata;</a:t>
            </a:r>
            <a:endParaRPr lang="en-US" sz="2000" dirty="0"/>
          </a:p>
          <a:p>
            <a:pPr marL="0" indent="0">
              <a:buNone/>
            </a:pPr>
            <a:r>
              <a:rPr lang="sr-Latn-ME" sz="2000" dirty="0"/>
              <a:t>	</a:t>
            </a:r>
            <a:r>
              <a:rPr lang="fi-FI" sz="2000" dirty="0"/>
              <a:t>3) izdržavanja kazne zatvora, mjere bezbjednosti, vaspitne ili zaštitne mjere u trajanju do šest mjeseci.</a:t>
            </a:r>
            <a:endParaRPr lang="en-US" sz="2000" dirty="0"/>
          </a:p>
          <a:p>
            <a:pPr marL="0" indent="0">
              <a:buNone/>
            </a:pPr>
            <a:r>
              <a:rPr lang="sr-Latn-ME" sz="2000" dirty="0"/>
              <a:t>	</a:t>
            </a:r>
            <a:r>
              <a:rPr lang="fi-FI" sz="2000" dirty="0"/>
              <a:t>4) </a:t>
            </a:r>
            <a:r>
              <a:rPr lang="fi-FI" sz="2000" b="1" i="1" dirty="0"/>
              <a:t>izbora na profesionalnu funkciju ovlašćenog  sindikalnog predstavnika  na nivou reprezentativnog granskog sindikata, odnosno reprezentativnog sindikata na nivou države, do isteka jednog mandata</a:t>
            </a:r>
            <a:r>
              <a:rPr lang="fi-FI" sz="2000" dirty="0"/>
              <a:t>.</a:t>
            </a:r>
            <a:endParaRPr lang="en-US" sz="20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2415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Stručno osposobljavanja i usavršavanje </a:t>
            </a:r>
          </a:p>
          <a:p>
            <a:pPr marL="0" lvl="0" indent="0">
              <a:buNone/>
            </a:pPr>
            <a:r>
              <a:rPr lang="sr-Latn-ME" sz="2000" dirty="0"/>
              <a:t>- </a:t>
            </a:r>
            <a:r>
              <a:rPr lang="en-US" sz="2000" dirty="0" err="1"/>
              <a:t>Zaposleni</a:t>
            </a:r>
            <a:r>
              <a:rPr lang="en-US" sz="2000" dirty="0"/>
              <a:t> je </a:t>
            </a:r>
            <a:r>
              <a:rPr lang="en-US" sz="2000" dirty="0" err="1"/>
              <a:t>dužan</a:t>
            </a:r>
            <a:r>
              <a:rPr lang="en-US" sz="2000" dirty="0"/>
              <a:t> da se, u </a:t>
            </a:r>
            <a:r>
              <a:rPr lang="en-US" sz="2000" dirty="0" err="1"/>
              <a:t>skladu</a:t>
            </a:r>
            <a:r>
              <a:rPr lang="en-US" sz="2000" dirty="0"/>
              <a:t> </a:t>
            </a:r>
            <a:r>
              <a:rPr lang="en-US" sz="2000" dirty="0" err="1"/>
              <a:t>sa</a:t>
            </a:r>
            <a:r>
              <a:rPr lang="en-US" sz="2000" dirty="0"/>
              <a:t> </a:t>
            </a:r>
            <a:r>
              <a:rPr lang="en-US" sz="2000" dirty="0" err="1"/>
              <a:t>svojim</a:t>
            </a:r>
            <a:r>
              <a:rPr lang="en-US" sz="2000" dirty="0"/>
              <a:t> </a:t>
            </a:r>
            <a:r>
              <a:rPr lang="en-US" sz="2000" dirty="0" err="1"/>
              <a:t>sposobnostima</a:t>
            </a:r>
            <a:r>
              <a:rPr lang="en-US" sz="2000" dirty="0"/>
              <a:t> </a:t>
            </a:r>
            <a:r>
              <a:rPr lang="en-US" sz="2000" dirty="0" err="1"/>
              <a:t>i</a:t>
            </a:r>
            <a:r>
              <a:rPr lang="en-US" sz="2000" dirty="0"/>
              <a:t> </a:t>
            </a:r>
            <a:r>
              <a:rPr lang="en-US" sz="2000" dirty="0" err="1"/>
              <a:t>potrebama</a:t>
            </a:r>
            <a:r>
              <a:rPr lang="en-US" sz="2000" dirty="0"/>
              <a:t> </a:t>
            </a:r>
            <a:r>
              <a:rPr lang="en-US" sz="2000" dirty="0" err="1"/>
              <a:t>procesa</a:t>
            </a:r>
            <a:r>
              <a:rPr lang="en-US" sz="2000" dirty="0"/>
              <a:t> </a:t>
            </a:r>
            <a:r>
              <a:rPr lang="en-US" sz="2000" dirty="0" err="1"/>
              <a:t>rada</a:t>
            </a:r>
            <a:r>
              <a:rPr lang="en-US" sz="2000" dirty="0"/>
              <a:t>, </a:t>
            </a:r>
            <a:r>
              <a:rPr lang="en-US" sz="2000" dirty="0" err="1"/>
              <a:t>stručno</a:t>
            </a:r>
            <a:r>
              <a:rPr lang="en-US" sz="2000" dirty="0"/>
              <a:t> </a:t>
            </a:r>
            <a:r>
              <a:rPr lang="en-US" sz="2000" dirty="0" err="1"/>
              <a:t>osposobljava</a:t>
            </a:r>
            <a:r>
              <a:rPr lang="en-US" sz="2000" dirty="0"/>
              <a:t> </a:t>
            </a:r>
            <a:r>
              <a:rPr lang="en-US" sz="2000" dirty="0" err="1"/>
              <a:t>i</a:t>
            </a:r>
            <a:r>
              <a:rPr lang="en-US" sz="2000" dirty="0"/>
              <a:t> </a:t>
            </a:r>
            <a:r>
              <a:rPr lang="en-US" sz="2000" dirty="0" err="1"/>
              <a:t>usavršava</a:t>
            </a:r>
            <a:r>
              <a:rPr lang="en-US" sz="2000" dirty="0"/>
              <a:t> </a:t>
            </a:r>
            <a:r>
              <a:rPr lang="en-US" sz="2000" dirty="0" err="1"/>
              <a:t>za</a:t>
            </a:r>
            <a:r>
              <a:rPr lang="en-US" sz="2000" dirty="0"/>
              <a:t> rad</a:t>
            </a:r>
            <a:r>
              <a:rPr lang="sr-Latn-ME" sz="2000" dirty="0"/>
              <a:t>;</a:t>
            </a:r>
            <a:endParaRPr lang="en-US" sz="2000" dirty="0"/>
          </a:p>
          <a:p>
            <a:pPr marL="0" lvl="0" indent="0">
              <a:buNone/>
            </a:pPr>
            <a:r>
              <a:rPr lang="sr-Latn-ME" sz="2000" dirty="0"/>
              <a:t>- </a:t>
            </a:r>
            <a:r>
              <a:rPr lang="en-US" sz="2000" dirty="0" err="1"/>
              <a:t>Troškovi</a:t>
            </a:r>
            <a:r>
              <a:rPr lang="en-US" sz="2000" dirty="0"/>
              <a:t> </a:t>
            </a:r>
            <a:r>
              <a:rPr lang="en-US" sz="2000" dirty="0" err="1"/>
              <a:t>stručnog</a:t>
            </a:r>
            <a:r>
              <a:rPr lang="en-US" sz="2000" dirty="0"/>
              <a:t> </a:t>
            </a:r>
            <a:r>
              <a:rPr lang="en-US" sz="2000" dirty="0" err="1"/>
              <a:t>osposobljavanja</a:t>
            </a:r>
            <a:r>
              <a:rPr lang="en-US" sz="2000" dirty="0"/>
              <a:t> </a:t>
            </a:r>
            <a:r>
              <a:rPr lang="en-US" sz="2000" dirty="0" err="1"/>
              <a:t>i</a:t>
            </a:r>
            <a:r>
              <a:rPr lang="en-US" sz="2000" dirty="0"/>
              <a:t> </a:t>
            </a:r>
            <a:r>
              <a:rPr lang="en-US" sz="2000" dirty="0" err="1"/>
              <a:t>usavršavanja</a:t>
            </a:r>
            <a:r>
              <a:rPr lang="en-US" sz="2000" dirty="0"/>
              <a:t> </a:t>
            </a:r>
            <a:r>
              <a:rPr lang="en-US" sz="2000" dirty="0" err="1"/>
              <a:t>obezbjeđuju</a:t>
            </a:r>
            <a:r>
              <a:rPr lang="en-US" sz="2000" dirty="0"/>
              <a:t> se </a:t>
            </a:r>
            <a:r>
              <a:rPr lang="en-US" sz="2000" dirty="0" err="1"/>
              <a:t>iz</a:t>
            </a:r>
            <a:r>
              <a:rPr lang="en-US" sz="2000" dirty="0"/>
              <a:t> </a:t>
            </a:r>
            <a:r>
              <a:rPr lang="en-US" sz="2000" dirty="0" err="1"/>
              <a:t>sredstava</a:t>
            </a:r>
            <a:r>
              <a:rPr lang="en-US" sz="2000" dirty="0"/>
              <a:t> </a:t>
            </a:r>
            <a:r>
              <a:rPr lang="en-US" sz="2000" dirty="0" err="1"/>
              <a:t>poslodavca</a:t>
            </a:r>
            <a:r>
              <a:rPr lang="en-US" sz="2000" dirty="0"/>
              <a:t> </a:t>
            </a:r>
            <a:r>
              <a:rPr lang="en-US" sz="2000" dirty="0" err="1"/>
              <a:t>i</a:t>
            </a:r>
            <a:r>
              <a:rPr lang="en-US" sz="2000" dirty="0"/>
              <a:t> </a:t>
            </a:r>
            <a:r>
              <a:rPr lang="en-US" sz="2000" dirty="0" err="1"/>
              <a:t>drugih</a:t>
            </a:r>
            <a:r>
              <a:rPr lang="en-US" sz="2000" dirty="0"/>
              <a:t> </a:t>
            </a:r>
            <a:r>
              <a:rPr lang="en-US" sz="2000" dirty="0" err="1"/>
              <a:t>izvora</a:t>
            </a:r>
            <a:r>
              <a:rPr lang="en-US" sz="2000" dirty="0"/>
              <a:t>, u </a:t>
            </a:r>
            <a:r>
              <a:rPr lang="en-US" sz="2000" dirty="0" err="1"/>
              <a:t>skladu</a:t>
            </a:r>
            <a:r>
              <a:rPr lang="en-US" sz="2000" dirty="0"/>
              <a:t> </a:t>
            </a:r>
            <a:r>
              <a:rPr lang="en-US" sz="2000" dirty="0" err="1"/>
              <a:t>sa</a:t>
            </a:r>
            <a:r>
              <a:rPr lang="en-US" sz="2000" dirty="0"/>
              <a:t> </a:t>
            </a:r>
            <a:r>
              <a:rPr lang="en-US" sz="2000" dirty="0" err="1"/>
              <a:t>zakonom</a:t>
            </a:r>
            <a:r>
              <a:rPr lang="en-US" sz="2000" dirty="0"/>
              <a:t> </a:t>
            </a:r>
            <a:r>
              <a:rPr lang="en-US" sz="2000" dirty="0" err="1"/>
              <a:t>i</a:t>
            </a:r>
            <a:r>
              <a:rPr lang="en-US" sz="2000" dirty="0"/>
              <a:t> </a:t>
            </a:r>
            <a:r>
              <a:rPr lang="en-US" sz="2000" dirty="0" err="1"/>
              <a:t>kolektivnim</a:t>
            </a:r>
            <a:r>
              <a:rPr lang="en-US" sz="2000" dirty="0"/>
              <a:t> </a:t>
            </a:r>
            <a:r>
              <a:rPr lang="en-US" sz="2000" dirty="0" err="1"/>
              <a:t>ugovorom</a:t>
            </a:r>
            <a:r>
              <a:rPr lang="sr-Latn-ME" sz="2000" dirty="0"/>
              <a:t>;</a:t>
            </a:r>
            <a:endParaRPr lang="en-US" sz="2000" dirty="0"/>
          </a:p>
          <a:p>
            <a:pPr marL="0" lvl="0" indent="0">
              <a:buNone/>
            </a:pPr>
            <a:r>
              <a:rPr lang="sr-Latn-ME" sz="2000" dirty="0"/>
              <a:t>- </a:t>
            </a:r>
            <a:r>
              <a:rPr lang="en-US" sz="2000" b="1" i="1" dirty="0" err="1"/>
              <a:t>Stručno</a:t>
            </a:r>
            <a:r>
              <a:rPr lang="en-US" sz="2000" b="1" i="1" dirty="0"/>
              <a:t> </a:t>
            </a:r>
            <a:r>
              <a:rPr lang="en-US" sz="2000" b="1" i="1" dirty="0" err="1"/>
              <a:t>osposobljavanje</a:t>
            </a:r>
            <a:r>
              <a:rPr lang="en-US" sz="2000" b="1" i="1" dirty="0"/>
              <a:t> </a:t>
            </a:r>
            <a:r>
              <a:rPr lang="en-US" sz="2000" b="1" i="1" dirty="0" err="1"/>
              <a:t>iz</a:t>
            </a:r>
            <a:r>
              <a:rPr lang="en-US" sz="2000" b="1" i="1" dirty="0"/>
              <a:t> </a:t>
            </a:r>
            <a:r>
              <a:rPr lang="en-US" sz="2000" b="1" i="1" dirty="0" err="1"/>
              <a:t>stava</a:t>
            </a:r>
            <a:r>
              <a:rPr lang="en-US" sz="2000" b="1" i="1" dirty="0"/>
              <a:t> 1 </a:t>
            </a:r>
            <a:r>
              <a:rPr lang="en-US" sz="2000" b="1" i="1" dirty="0" err="1"/>
              <a:t>ovog</a:t>
            </a:r>
            <a:r>
              <a:rPr lang="en-US" sz="2000" b="1" i="1" dirty="0"/>
              <a:t> </a:t>
            </a:r>
            <a:r>
              <a:rPr lang="en-US" sz="2000" b="1" i="1" dirty="0" err="1"/>
              <a:t>člana</a:t>
            </a:r>
            <a:r>
              <a:rPr lang="en-US" sz="2000" b="1" i="1" dirty="0"/>
              <a:t> </a:t>
            </a:r>
            <a:r>
              <a:rPr lang="en-US" sz="2000" b="1" i="1" dirty="0" err="1"/>
              <a:t>obavlja</a:t>
            </a:r>
            <a:r>
              <a:rPr lang="en-US" sz="2000" b="1" i="1" dirty="0"/>
              <a:t> se, </a:t>
            </a:r>
            <a:r>
              <a:rPr lang="en-US" sz="2000" b="1" i="1" dirty="0" err="1"/>
              <a:t>po</a:t>
            </a:r>
            <a:r>
              <a:rPr lang="en-US" sz="2000" b="1" i="1" dirty="0"/>
              <a:t> </a:t>
            </a:r>
            <a:r>
              <a:rPr lang="en-US" sz="2000" b="1" i="1" dirty="0" err="1"/>
              <a:t>pravilu</a:t>
            </a:r>
            <a:r>
              <a:rPr lang="en-US" sz="2000" b="1" i="1" dirty="0"/>
              <a:t>, u </a:t>
            </a:r>
            <a:r>
              <a:rPr lang="en-US" sz="2000" b="1" i="1" dirty="0" err="1"/>
              <a:t>toku</a:t>
            </a:r>
            <a:r>
              <a:rPr lang="en-US" sz="2000" b="1" i="1" dirty="0"/>
              <a:t> </a:t>
            </a:r>
            <a:r>
              <a:rPr lang="en-US" sz="2000" b="1" i="1" dirty="0" err="1"/>
              <a:t>radnog</a:t>
            </a:r>
            <a:r>
              <a:rPr lang="en-US" sz="2000" b="1" i="1" dirty="0"/>
              <a:t> </a:t>
            </a:r>
            <a:r>
              <a:rPr lang="en-US" sz="2000" b="1" i="1" dirty="0" err="1"/>
              <a:t>vremena</a:t>
            </a:r>
            <a:r>
              <a:rPr lang="en-US" sz="2000" b="1" i="1" dirty="0"/>
              <a:t>, </a:t>
            </a:r>
            <a:r>
              <a:rPr lang="en-US" sz="2000" b="1" i="1" dirty="0" err="1"/>
              <a:t>ukoliko</a:t>
            </a:r>
            <a:r>
              <a:rPr lang="en-US" sz="2000" b="1" i="1" dirty="0"/>
              <a:t> se </a:t>
            </a:r>
            <a:r>
              <a:rPr lang="en-US" sz="2000" b="1" i="1" dirty="0" err="1"/>
              <a:t>poslodavac</a:t>
            </a:r>
            <a:r>
              <a:rPr lang="en-US" sz="2000" b="1" i="1" dirty="0"/>
              <a:t> </a:t>
            </a:r>
            <a:r>
              <a:rPr lang="en-US" sz="2000" b="1" i="1" dirty="0" err="1"/>
              <a:t>i</a:t>
            </a:r>
            <a:r>
              <a:rPr lang="en-US" sz="2000" b="1" i="1" dirty="0"/>
              <a:t> </a:t>
            </a:r>
            <a:r>
              <a:rPr lang="en-US" sz="2000" b="1" i="1" dirty="0" err="1"/>
              <a:t>zaposleni</a:t>
            </a:r>
            <a:r>
              <a:rPr lang="en-US" sz="2000" b="1" i="1" dirty="0"/>
              <a:t> </a:t>
            </a:r>
            <a:r>
              <a:rPr lang="en-US" sz="2000" b="1" i="1" dirty="0" err="1"/>
              <a:t>drugačije</a:t>
            </a:r>
            <a:r>
              <a:rPr lang="en-US" sz="2000" b="1" i="1" dirty="0"/>
              <a:t> ne </a:t>
            </a:r>
            <a:r>
              <a:rPr lang="en-US" sz="2000" b="1" i="1" dirty="0" err="1"/>
              <a:t>dogovore</a:t>
            </a:r>
            <a:r>
              <a:rPr lang="sr-Latn-ME" sz="2000" dirty="0"/>
              <a:t>;</a:t>
            </a:r>
            <a:endParaRPr lang="en-US" sz="20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168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1800" b="1" dirty="0">
                <a:solidFill>
                  <a:srgbClr val="000066"/>
                </a:solidFill>
              </a:rPr>
              <a:t>Zarada</a:t>
            </a:r>
          </a:p>
          <a:p>
            <a:pPr marL="0" lvl="0" indent="0">
              <a:buNone/>
            </a:pPr>
            <a:r>
              <a:rPr lang="sr-Latn-ME" sz="1800" dirty="0"/>
              <a:t>- </a:t>
            </a:r>
            <a:r>
              <a:rPr lang="en-US" sz="1800" dirty="0" err="1"/>
              <a:t>Bruto</a:t>
            </a:r>
            <a:r>
              <a:rPr lang="en-US" sz="1800" dirty="0"/>
              <a:t> </a:t>
            </a:r>
            <a:r>
              <a:rPr lang="en-US" sz="1800" dirty="0" err="1"/>
              <a:t>zarada</a:t>
            </a:r>
            <a:r>
              <a:rPr lang="en-US" sz="1800" dirty="0"/>
              <a:t> </a:t>
            </a:r>
            <a:r>
              <a:rPr lang="en-US" sz="1800" dirty="0" err="1"/>
              <a:t>zaposlenog</a:t>
            </a:r>
            <a:r>
              <a:rPr lang="en-US" sz="1800" dirty="0"/>
              <a:t> </a:t>
            </a:r>
            <a:r>
              <a:rPr lang="en-US" sz="1800" dirty="0" err="1"/>
              <a:t>za</a:t>
            </a:r>
            <a:r>
              <a:rPr lang="en-US" sz="1800" dirty="0"/>
              <a:t> </a:t>
            </a:r>
            <a:r>
              <a:rPr lang="en-US" sz="1800" dirty="0" err="1"/>
              <a:t>obavljeni</a:t>
            </a:r>
            <a:r>
              <a:rPr lang="en-US" sz="1800" dirty="0"/>
              <a:t> rad </a:t>
            </a:r>
            <a:r>
              <a:rPr lang="en-US" sz="1800" dirty="0" err="1"/>
              <a:t>i</a:t>
            </a:r>
            <a:r>
              <a:rPr lang="en-US" sz="1800" dirty="0"/>
              <a:t> </a:t>
            </a:r>
            <a:r>
              <a:rPr lang="en-US" sz="1800" dirty="0" err="1"/>
              <a:t>vrijeme</a:t>
            </a:r>
            <a:r>
              <a:rPr lang="en-US" sz="1800" dirty="0"/>
              <a:t> </a:t>
            </a:r>
            <a:r>
              <a:rPr lang="en-US" sz="1800" dirty="0" err="1"/>
              <a:t>provedeno</a:t>
            </a:r>
            <a:r>
              <a:rPr lang="en-US" sz="1800" dirty="0"/>
              <a:t> </a:t>
            </a:r>
            <a:r>
              <a:rPr lang="en-US" sz="1800" dirty="0" err="1"/>
              <a:t>na</a:t>
            </a:r>
            <a:r>
              <a:rPr lang="en-US" sz="1800" dirty="0"/>
              <a:t> </a:t>
            </a:r>
            <a:r>
              <a:rPr lang="en-US" sz="1800" dirty="0" err="1"/>
              <a:t>radu</a:t>
            </a:r>
            <a:r>
              <a:rPr lang="en-US" sz="1800" dirty="0"/>
              <a:t> </a:t>
            </a:r>
            <a:r>
              <a:rPr lang="en-US" sz="1800" dirty="0" err="1"/>
              <a:t>sastoji</a:t>
            </a:r>
            <a:r>
              <a:rPr lang="en-US" sz="1800" dirty="0"/>
              <a:t> se od: </a:t>
            </a:r>
            <a:r>
              <a:rPr lang="en-US" sz="1800" dirty="0" err="1"/>
              <a:t>osnovne</a:t>
            </a:r>
            <a:r>
              <a:rPr lang="en-US" sz="1800" dirty="0"/>
              <a:t> </a:t>
            </a:r>
            <a:r>
              <a:rPr lang="en-US" sz="1800" dirty="0" err="1"/>
              <a:t>zarade</a:t>
            </a:r>
            <a:r>
              <a:rPr lang="en-US" sz="1800" dirty="0"/>
              <a:t>, </a:t>
            </a:r>
            <a:r>
              <a:rPr lang="en-US" sz="1800" dirty="0" err="1"/>
              <a:t>posebnog</a:t>
            </a:r>
            <a:r>
              <a:rPr lang="en-US" sz="1800" dirty="0"/>
              <a:t> </a:t>
            </a:r>
            <a:r>
              <a:rPr lang="en-US" sz="1800" dirty="0" err="1"/>
              <a:t>dijela</a:t>
            </a:r>
            <a:r>
              <a:rPr lang="en-US" sz="1800" dirty="0"/>
              <a:t> </a:t>
            </a:r>
            <a:r>
              <a:rPr lang="en-US" sz="1800" dirty="0" err="1"/>
              <a:t>zarade</a:t>
            </a:r>
            <a:r>
              <a:rPr lang="en-US" sz="1800" dirty="0"/>
              <a:t>, </a:t>
            </a:r>
            <a:r>
              <a:rPr lang="en-US" sz="1800" dirty="0" err="1"/>
              <a:t>uvećanja</a:t>
            </a:r>
            <a:r>
              <a:rPr lang="en-US" sz="1800" dirty="0"/>
              <a:t> </a:t>
            </a:r>
            <a:r>
              <a:rPr lang="en-US" sz="1800" dirty="0" err="1"/>
              <a:t>zarade</a:t>
            </a:r>
            <a:r>
              <a:rPr lang="en-US" sz="1800" dirty="0"/>
              <a:t> </a:t>
            </a:r>
            <a:r>
              <a:rPr lang="en-US" sz="1800" dirty="0" err="1"/>
              <a:t>i</a:t>
            </a:r>
            <a:r>
              <a:rPr lang="en-US" sz="1800" dirty="0"/>
              <a:t> </a:t>
            </a:r>
            <a:r>
              <a:rPr lang="en-US" sz="1800" dirty="0" err="1"/>
              <a:t>dijela</a:t>
            </a:r>
            <a:r>
              <a:rPr lang="en-US" sz="1800" dirty="0"/>
              <a:t> </a:t>
            </a:r>
            <a:r>
              <a:rPr lang="en-US" sz="1800" dirty="0" err="1"/>
              <a:t>zarade</a:t>
            </a:r>
            <a:r>
              <a:rPr lang="en-US" sz="1800" dirty="0"/>
              <a:t> </a:t>
            </a:r>
            <a:r>
              <a:rPr lang="en-US" sz="1800" dirty="0" err="1"/>
              <a:t>po</a:t>
            </a:r>
            <a:r>
              <a:rPr lang="en-US" sz="1800" dirty="0"/>
              <a:t> </a:t>
            </a:r>
            <a:r>
              <a:rPr lang="en-US" sz="1800" dirty="0" err="1"/>
              <a:t>osnovu</a:t>
            </a:r>
            <a:r>
              <a:rPr lang="en-US" sz="1800" dirty="0"/>
              <a:t> </a:t>
            </a:r>
            <a:r>
              <a:rPr lang="en-US" sz="1800" dirty="0" err="1"/>
              <a:t>radnog</a:t>
            </a:r>
            <a:r>
              <a:rPr lang="en-US" sz="1800" dirty="0"/>
              <a:t> </a:t>
            </a:r>
            <a:r>
              <a:rPr lang="en-US" sz="1800" dirty="0" err="1"/>
              <a:t>učinka</a:t>
            </a:r>
            <a:r>
              <a:rPr lang="en-US" sz="1800" dirty="0"/>
              <a:t> </a:t>
            </a:r>
            <a:r>
              <a:rPr lang="en-US" sz="1800" dirty="0" err="1"/>
              <a:t>ukoliko</a:t>
            </a:r>
            <a:r>
              <a:rPr lang="en-US" sz="1800" dirty="0"/>
              <a:t> je </a:t>
            </a:r>
            <a:r>
              <a:rPr lang="en-US" sz="1800" dirty="0" err="1"/>
              <a:t>ostvaren</a:t>
            </a:r>
            <a:r>
              <a:rPr lang="sr-Latn-ME" sz="1800" dirty="0"/>
              <a:t>;</a:t>
            </a:r>
          </a:p>
          <a:p>
            <a:pPr marL="0" lvl="0" indent="0">
              <a:buNone/>
            </a:pPr>
            <a:r>
              <a:rPr lang="sr-Latn-ME" sz="1800" dirty="0"/>
              <a:t>- </a:t>
            </a:r>
            <a:r>
              <a:rPr lang="en-US" sz="1800" b="1" i="1" dirty="0" err="1"/>
              <a:t>Osnovna</a:t>
            </a:r>
            <a:r>
              <a:rPr lang="en-US" sz="1800" b="1" i="1" dirty="0"/>
              <a:t> </a:t>
            </a:r>
            <a:r>
              <a:rPr lang="en-US" sz="1800" b="1" i="1" dirty="0" err="1"/>
              <a:t>zarada</a:t>
            </a:r>
            <a:r>
              <a:rPr lang="en-US" sz="1800" b="1" i="1" dirty="0"/>
              <a:t> se </a:t>
            </a:r>
            <a:r>
              <a:rPr lang="en-US" sz="1800" b="1" i="1" dirty="0" err="1"/>
              <a:t>dobija</a:t>
            </a:r>
            <a:r>
              <a:rPr lang="en-US" sz="1800" b="1" i="1" dirty="0"/>
              <a:t> </a:t>
            </a:r>
            <a:r>
              <a:rPr lang="en-US" sz="1800" b="1" i="1" dirty="0" err="1"/>
              <a:t>množenjem</a:t>
            </a:r>
            <a:r>
              <a:rPr lang="en-US" sz="1800" b="1" i="1" dirty="0"/>
              <a:t> </a:t>
            </a:r>
            <a:r>
              <a:rPr lang="en-US" sz="1800" b="1" i="1" dirty="0" err="1"/>
              <a:t>obračunske</a:t>
            </a:r>
            <a:r>
              <a:rPr lang="en-US" sz="1800" b="1" i="1" dirty="0"/>
              <a:t> </a:t>
            </a:r>
            <a:r>
              <a:rPr lang="en-US" sz="1800" b="1" i="1" dirty="0" err="1"/>
              <a:t>vrijednosti</a:t>
            </a:r>
            <a:r>
              <a:rPr lang="en-US" sz="1800" b="1" i="1" dirty="0"/>
              <a:t> </a:t>
            </a:r>
            <a:r>
              <a:rPr lang="en-US" sz="1800" b="1" i="1" dirty="0" err="1"/>
              <a:t>koeficijenta</a:t>
            </a:r>
            <a:r>
              <a:rPr lang="en-US" sz="1800" b="1" i="1" dirty="0"/>
              <a:t> </a:t>
            </a:r>
            <a:r>
              <a:rPr lang="en-US" sz="1800" b="1" i="1" dirty="0" err="1"/>
              <a:t>i</a:t>
            </a:r>
            <a:r>
              <a:rPr lang="en-US" sz="1800" b="1" i="1" dirty="0"/>
              <a:t> </a:t>
            </a:r>
            <a:r>
              <a:rPr lang="en-US" sz="1800" b="1" i="1" dirty="0" err="1"/>
              <a:t>koeficijenta</a:t>
            </a:r>
            <a:r>
              <a:rPr lang="en-US" sz="1800" b="1" i="1" dirty="0"/>
              <a:t> </a:t>
            </a:r>
            <a:r>
              <a:rPr lang="en-US" sz="1800" b="1" i="1" dirty="0" err="1"/>
              <a:t>složenosti</a:t>
            </a:r>
            <a:r>
              <a:rPr lang="en-US" sz="1800" b="1" i="1" dirty="0"/>
              <a:t> </a:t>
            </a:r>
            <a:r>
              <a:rPr lang="en-US" sz="1800" b="1" i="1" dirty="0" err="1"/>
              <a:t>poslova</a:t>
            </a:r>
            <a:r>
              <a:rPr lang="en-US" sz="1800" dirty="0"/>
              <a:t>, </a:t>
            </a:r>
            <a:r>
              <a:rPr lang="en-US" sz="1800" dirty="0" err="1"/>
              <a:t>ako</a:t>
            </a:r>
            <a:r>
              <a:rPr lang="en-US" sz="1800" dirty="0"/>
              <a:t> </a:t>
            </a:r>
            <a:r>
              <a:rPr lang="en-US" sz="1800" dirty="0" err="1"/>
              <a:t>posebnim</a:t>
            </a:r>
            <a:r>
              <a:rPr lang="en-US" sz="1800" dirty="0"/>
              <a:t> </a:t>
            </a:r>
            <a:r>
              <a:rPr lang="en-US" sz="1800" dirty="0" err="1"/>
              <a:t>zakonom</a:t>
            </a:r>
            <a:r>
              <a:rPr lang="en-US" sz="1800" dirty="0"/>
              <a:t> </a:t>
            </a:r>
            <a:r>
              <a:rPr lang="en-US" sz="1800" dirty="0" err="1"/>
              <a:t>nije</a:t>
            </a:r>
            <a:r>
              <a:rPr lang="en-US" sz="1800" dirty="0"/>
              <a:t> </a:t>
            </a:r>
            <a:r>
              <a:rPr lang="en-US" sz="1800" dirty="0" err="1"/>
              <a:t>drugačije</a:t>
            </a:r>
            <a:r>
              <a:rPr lang="en-US" sz="1800" dirty="0"/>
              <a:t> </a:t>
            </a:r>
            <a:r>
              <a:rPr lang="en-US" sz="1800" dirty="0" err="1"/>
              <a:t>predviđeno</a:t>
            </a:r>
            <a:r>
              <a:rPr lang="sr-Latn-ME" sz="1800" dirty="0"/>
              <a:t>;</a:t>
            </a:r>
          </a:p>
          <a:p>
            <a:pPr marL="0" lvl="0" indent="0">
              <a:buNone/>
            </a:pPr>
            <a:r>
              <a:rPr lang="sr-Latn-ME" sz="1800" dirty="0"/>
              <a:t>- </a:t>
            </a:r>
            <a:r>
              <a:rPr lang="en-US" sz="1800" b="1" i="1" dirty="0" err="1"/>
              <a:t>Kolektivnim</a:t>
            </a:r>
            <a:r>
              <a:rPr lang="en-US" sz="1800" b="1" i="1" dirty="0"/>
              <a:t> </a:t>
            </a:r>
            <a:r>
              <a:rPr lang="en-US" sz="1800" b="1" i="1" dirty="0" err="1"/>
              <a:t>ugovorom</a:t>
            </a:r>
            <a:r>
              <a:rPr lang="en-US" sz="1800" b="1" i="1" dirty="0"/>
              <a:t> </a:t>
            </a:r>
            <a:r>
              <a:rPr lang="en-US" sz="1800" b="1" i="1" dirty="0" err="1"/>
              <a:t>kod</a:t>
            </a:r>
            <a:r>
              <a:rPr lang="en-US" sz="1800" b="1" i="1" dirty="0"/>
              <a:t> </a:t>
            </a:r>
            <a:r>
              <a:rPr lang="en-US" sz="1800" b="1" i="1" dirty="0" err="1"/>
              <a:t>poslodavca</a:t>
            </a:r>
            <a:r>
              <a:rPr lang="en-US" sz="1800" b="1" i="1" dirty="0"/>
              <a:t>, </a:t>
            </a:r>
            <a:r>
              <a:rPr lang="en-US" sz="1800" b="1" i="1" dirty="0" err="1"/>
              <a:t>odnosno</a:t>
            </a:r>
            <a:r>
              <a:rPr lang="en-US" sz="1800" b="1" i="1" dirty="0"/>
              <a:t> </a:t>
            </a:r>
            <a:r>
              <a:rPr lang="en-US" sz="1800" b="1" i="1" dirty="0" err="1"/>
              <a:t>opštim</a:t>
            </a:r>
            <a:r>
              <a:rPr lang="en-US" sz="1800" b="1" i="1" dirty="0"/>
              <a:t> </a:t>
            </a:r>
            <a:r>
              <a:rPr lang="en-US" sz="1800" b="1" i="1" dirty="0" err="1"/>
              <a:t>aktom</a:t>
            </a:r>
            <a:r>
              <a:rPr lang="en-US" sz="1800" b="1" i="1" dirty="0"/>
              <a:t> </a:t>
            </a:r>
            <a:r>
              <a:rPr lang="en-US" sz="1800" b="1" i="1" dirty="0" err="1"/>
              <a:t>poslodavca</a:t>
            </a:r>
            <a:r>
              <a:rPr lang="en-US" sz="1800" b="1" i="1" dirty="0"/>
              <a:t> u </a:t>
            </a:r>
            <a:r>
              <a:rPr lang="en-US" sz="1800" b="1" i="1" dirty="0" err="1"/>
              <a:t>slučaju</a:t>
            </a:r>
            <a:r>
              <a:rPr lang="en-US" sz="1800" b="1" i="1" dirty="0"/>
              <a:t> da ne </a:t>
            </a:r>
            <a:r>
              <a:rPr lang="en-US" sz="1800" b="1" i="1" dirty="0" err="1"/>
              <a:t>postoji</a:t>
            </a:r>
            <a:r>
              <a:rPr lang="en-US" sz="1800" b="1" i="1" dirty="0"/>
              <a:t> </a:t>
            </a:r>
            <a:r>
              <a:rPr lang="en-US" sz="1800" b="1" i="1" dirty="0" err="1"/>
              <a:t>reprezentativni</a:t>
            </a:r>
            <a:r>
              <a:rPr lang="en-US" sz="1800" b="1" i="1" dirty="0"/>
              <a:t> </a:t>
            </a:r>
            <a:r>
              <a:rPr lang="en-US" sz="1800" b="1" i="1" dirty="0" err="1"/>
              <a:t>sindikat</a:t>
            </a:r>
            <a:r>
              <a:rPr lang="en-US" sz="1800" b="1" i="1" dirty="0"/>
              <a:t> </a:t>
            </a:r>
            <a:r>
              <a:rPr lang="en-US" sz="1800" b="1" i="1" dirty="0" err="1"/>
              <a:t>na</a:t>
            </a:r>
            <a:r>
              <a:rPr lang="en-US" sz="1800" b="1" i="1" dirty="0"/>
              <a:t> </a:t>
            </a:r>
            <a:r>
              <a:rPr lang="en-US" sz="1800" b="1" i="1" dirty="0" err="1"/>
              <a:t>nivou</a:t>
            </a:r>
            <a:r>
              <a:rPr lang="en-US" sz="1800" b="1" i="1" dirty="0"/>
              <a:t> </a:t>
            </a:r>
            <a:r>
              <a:rPr lang="en-US" sz="1800" b="1" i="1" dirty="0" err="1"/>
              <a:t>poslodavca</a:t>
            </a:r>
            <a:r>
              <a:rPr lang="en-US" sz="1800" b="1" i="1" dirty="0"/>
              <a:t>, </a:t>
            </a:r>
            <a:r>
              <a:rPr lang="en-US" sz="1800" b="1" i="1" dirty="0" err="1"/>
              <a:t>utvrđuju</a:t>
            </a:r>
            <a:r>
              <a:rPr lang="en-US" sz="1800" b="1" i="1" dirty="0"/>
              <a:t> se </a:t>
            </a:r>
            <a:r>
              <a:rPr lang="en-US" sz="1800" b="1" i="1" dirty="0" err="1"/>
              <a:t>mjerila</a:t>
            </a:r>
            <a:r>
              <a:rPr lang="en-US" sz="1800" b="1" i="1" dirty="0"/>
              <a:t> </a:t>
            </a:r>
            <a:r>
              <a:rPr lang="en-US" sz="1800" b="1" i="1" dirty="0" err="1"/>
              <a:t>i</a:t>
            </a:r>
            <a:r>
              <a:rPr lang="en-US" sz="1800" b="1" i="1" dirty="0"/>
              <a:t> </a:t>
            </a:r>
            <a:r>
              <a:rPr lang="en-US" sz="1800" b="1" i="1" dirty="0" err="1"/>
              <a:t>normativi</a:t>
            </a:r>
            <a:r>
              <a:rPr lang="en-US" sz="1800" b="1" i="1" dirty="0"/>
              <a:t> </a:t>
            </a:r>
            <a:r>
              <a:rPr lang="en-US" sz="1800" b="1" i="1" dirty="0" err="1"/>
              <a:t>za</a:t>
            </a:r>
            <a:r>
              <a:rPr lang="en-US" sz="1800" b="1" i="1" dirty="0"/>
              <a:t> </a:t>
            </a:r>
            <a:r>
              <a:rPr lang="en-US" sz="1800" b="1" i="1" dirty="0" err="1"/>
              <a:t>vrednovanje</a:t>
            </a:r>
            <a:r>
              <a:rPr lang="en-US" sz="1800" b="1" i="1" dirty="0"/>
              <a:t> </a:t>
            </a:r>
            <a:r>
              <a:rPr lang="en-US" sz="1800" b="1" i="1" dirty="0" err="1"/>
              <a:t>ostvarenih</a:t>
            </a:r>
            <a:r>
              <a:rPr lang="en-US" sz="1800" b="1" i="1" dirty="0"/>
              <a:t> </a:t>
            </a:r>
            <a:r>
              <a:rPr lang="en-US" sz="1800" b="1" i="1" dirty="0" err="1"/>
              <a:t>radnih</a:t>
            </a:r>
            <a:r>
              <a:rPr lang="en-US" sz="1800" b="1" i="1" dirty="0"/>
              <a:t> </a:t>
            </a:r>
            <a:r>
              <a:rPr lang="en-US" sz="1800" b="1" i="1" dirty="0" err="1"/>
              <a:t>učinaka</a:t>
            </a:r>
            <a:r>
              <a:rPr lang="en-US" sz="1800" b="1" i="1" dirty="0"/>
              <a:t> </a:t>
            </a:r>
            <a:r>
              <a:rPr lang="en-US" sz="1800" dirty="0" err="1"/>
              <a:t>na</a:t>
            </a:r>
            <a:r>
              <a:rPr lang="en-US" sz="1800" dirty="0"/>
              <a:t> </a:t>
            </a:r>
            <a:r>
              <a:rPr lang="en-US" sz="1800" dirty="0" err="1"/>
              <a:t>poslovima</a:t>
            </a:r>
            <a:r>
              <a:rPr lang="en-US" sz="1800" dirty="0"/>
              <a:t> </a:t>
            </a:r>
            <a:r>
              <a:rPr lang="en-US" sz="1800" dirty="0" err="1"/>
              <a:t>čija</a:t>
            </a:r>
            <a:r>
              <a:rPr lang="en-US" sz="1800" dirty="0"/>
              <a:t> </a:t>
            </a:r>
            <a:r>
              <a:rPr lang="en-US" sz="1800" dirty="0" err="1"/>
              <a:t>priroda</a:t>
            </a:r>
            <a:r>
              <a:rPr lang="en-US" sz="1800" dirty="0"/>
              <a:t> to </a:t>
            </a:r>
            <a:r>
              <a:rPr lang="en-US" sz="1800" dirty="0" err="1"/>
              <a:t>omogućava</a:t>
            </a:r>
            <a:r>
              <a:rPr lang="en-US" sz="1800" dirty="0"/>
              <a:t> </a:t>
            </a:r>
            <a:r>
              <a:rPr lang="en-US" sz="1800" dirty="0" err="1"/>
              <a:t>i</a:t>
            </a:r>
            <a:r>
              <a:rPr lang="en-US" sz="1800" dirty="0"/>
              <a:t> </a:t>
            </a:r>
            <a:r>
              <a:rPr lang="en-US" sz="1800" dirty="0" err="1"/>
              <a:t>stimulansi</a:t>
            </a:r>
            <a:r>
              <a:rPr lang="en-US" sz="1800" dirty="0"/>
              <a:t> </a:t>
            </a:r>
            <a:r>
              <a:rPr lang="en-US" sz="1800" dirty="0" err="1"/>
              <a:t>za</a:t>
            </a:r>
            <a:r>
              <a:rPr lang="en-US" sz="1800" dirty="0"/>
              <a:t> </a:t>
            </a:r>
            <a:r>
              <a:rPr lang="en-US" sz="1800" dirty="0" err="1"/>
              <a:t>ostvarivanje</a:t>
            </a:r>
            <a:r>
              <a:rPr lang="en-US" sz="1800" dirty="0"/>
              <a:t> </a:t>
            </a:r>
            <a:r>
              <a:rPr lang="en-US" sz="1800" dirty="0" err="1"/>
              <a:t>većih</a:t>
            </a:r>
            <a:r>
              <a:rPr lang="en-US" sz="1800" dirty="0"/>
              <a:t> </a:t>
            </a:r>
            <a:r>
              <a:rPr lang="en-US" sz="1800" dirty="0" err="1"/>
              <a:t>rezultata</a:t>
            </a:r>
            <a:r>
              <a:rPr lang="en-US" sz="1800" dirty="0"/>
              <a:t> </a:t>
            </a:r>
            <a:r>
              <a:rPr lang="en-US" sz="1800" dirty="0" err="1"/>
              <a:t>rada</a:t>
            </a:r>
            <a:r>
              <a:rPr lang="en-US" sz="1800" dirty="0"/>
              <a:t>, </a:t>
            </a:r>
            <a:r>
              <a:rPr lang="en-US" sz="1800" dirty="0" err="1"/>
              <a:t>ako</a:t>
            </a:r>
            <a:r>
              <a:rPr lang="en-US" sz="1800" dirty="0"/>
              <a:t> </a:t>
            </a:r>
            <a:r>
              <a:rPr lang="en-US" sz="1800" dirty="0" err="1"/>
              <a:t>posebnim</a:t>
            </a:r>
            <a:r>
              <a:rPr lang="en-US" sz="1800" dirty="0"/>
              <a:t> </a:t>
            </a:r>
            <a:r>
              <a:rPr lang="en-US" sz="1800" dirty="0" err="1"/>
              <a:t>zakonom</a:t>
            </a:r>
            <a:r>
              <a:rPr lang="en-US" sz="1800" dirty="0"/>
              <a:t> </a:t>
            </a:r>
            <a:r>
              <a:rPr lang="en-US" sz="1800" dirty="0" err="1"/>
              <a:t>nije</a:t>
            </a:r>
            <a:r>
              <a:rPr lang="en-US" sz="1800" dirty="0"/>
              <a:t> </a:t>
            </a:r>
            <a:r>
              <a:rPr lang="en-US" sz="1800" dirty="0" err="1"/>
              <a:t>drugačije</a:t>
            </a:r>
            <a:r>
              <a:rPr lang="en-US" sz="1800" dirty="0"/>
              <a:t> </a:t>
            </a:r>
            <a:r>
              <a:rPr lang="en-US" sz="1800" dirty="0" err="1"/>
              <a:t>uređeno</a:t>
            </a:r>
            <a:endParaRPr lang="sr-Latn-ME" sz="1800" dirty="0"/>
          </a:p>
          <a:p>
            <a:pPr marL="0" lvl="0" indent="0">
              <a:buNone/>
            </a:pPr>
            <a:r>
              <a:rPr lang="sr-Latn-ME" sz="1800" dirty="0"/>
              <a:t>- </a:t>
            </a:r>
            <a:r>
              <a:rPr lang="en-US" sz="1800" dirty="0" err="1"/>
              <a:t>Zarada</a:t>
            </a:r>
            <a:r>
              <a:rPr lang="en-US" sz="1800" dirty="0"/>
              <a:t> </a:t>
            </a:r>
            <a:r>
              <a:rPr lang="en-US" sz="1800" dirty="0" err="1"/>
              <a:t>i</a:t>
            </a:r>
            <a:r>
              <a:rPr lang="en-US" sz="1800" dirty="0"/>
              <a:t> </a:t>
            </a:r>
            <a:r>
              <a:rPr lang="en-US" sz="1800" dirty="0" err="1"/>
              <a:t>naknada</a:t>
            </a:r>
            <a:r>
              <a:rPr lang="en-US" sz="1800" dirty="0"/>
              <a:t> </a:t>
            </a:r>
            <a:r>
              <a:rPr lang="en-US" sz="1800" dirty="0" err="1"/>
              <a:t>zarade</a:t>
            </a:r>
            <a:r>
              <a:rPr lang="en-US" sz="1800" dirty="0"/>
              <a:t> </a:t>
            </a:r>
            <a:r>
              <a:rPr lang="en-US" sz="1800" dirty="0" err="1"/>
              <a:t>isplaćuju</a:t>
            </a:r>
            <a:r>
              <a:rPr lang="en-US" sz="1800" dirty="0"/>
              <a:t> se u </a:t>
            </a:r>
            <a:r>
              <a:rPr lang="en-US" sz="1800" dirty="0" err="1"/>
              <a:t>novcu</a:t>
            </a:r>
            <a:r>
              <a:rPr lang="en-US" sz="1800" b="1" i="1" dirty="0"/>
              <a:t>, </a:t>
            </a:r>
            <a:r>
              <a:rPr lang="en-US" sz="1800" b="1" i="1" dirty="0" err="1"/>
              <a:t>na</a:t>
            </a:r>
            <a:r>
              <a:rPr lang="en-US" sz="1800" b="1" i="1" dirty="0"/>
              <a:t> </a:t>
            </a:r>
            <a:r>
              <a:rPr lang="en-US" sz="1800" b="1" i="1" dirty="0" err="1"/>
              <a:t>tekući</a:t>
            </a:r>
            <a:r>
              <a:rPr lang="en-US" sz="1800" b="1" i="1" dirty="0"/>
              <a:t> </a:t>
            </a:r>
            <a:r>
              <a:rPr lang="en-US" sz="1800" b="1" i="1" dirty="0" err="1"/>
              <a:t>račun</a:t>
            </a:r>
            <a:r>
              <a:rPr lang="en-US" sz="1800" b="1" i="1" dirty="0"/>
              <a:t> </a:t>
            </a:r>
            <a:r>
              <a:rPr lang="en-US" sz="1800" b="1" i="1" dirty="0" err="1"/>
              <a:t>zaposlenog</a:t>
            </a:r>
            <a:r>
              <a:rPr lang="en-US" sz="1800" dirty="0"/>
              <a:t>, u </a:t>
            </a:r>
            <a:r>
              <a:rPr lang="en-US" sz="1800" dirty="0" err="1"/>
              <a:t>rokovima</a:t>
            </a:r>
            <a:r>
              <a:rPr lang="en-US" sz="1800" dirty="0"/>
              <a:t> </a:t>
            </a:r>
            <a:r>
              <a:rPr lang="en-US" sz="1800" dirty="0" err="1"/>
              <a:t>utvrđenim</a:t>
            </a:r>
            <a:r>
              <a:rPr lang="en-US" sz="1800" dirty="0"/>
              <a:t> </a:t>
            </a:r>
            <a:r>
              <a:rPr lang="en-US" sz="1800" dirty="0" err="1"/>
              <a:t>kolektivnim</a:t>
            </a:r>
            <a:r>
              <a:rPr lang="en-US" sz="1800" dirty="0"/>
              <a:t> </a:t>
            </a:r>
            <a:r>
              <a:rPr lang="en-US" sz="1800" dirty="0" err="1"/>
              <a:t>ugovorom</a:t>
            </a:r>
            <a:r>
              <a:rPr lang="en-US" sz="1800" dirty="0"/>
              <a:t> </a:t>
            </a:r>
            <a:r>
              <a:rPr lang="en-US" sz="1800" dirty="0" err="1"/>
              <a:t>i</a:t>
            </a:r>
            <a:r>
              <a:rPr lang="en-US" sz="1800" dirty="0"/>
              <a:t> </a:t>
            </a:r>
            <a:r>
              <a:rPr lang="en-US" sz="1800" dirty="0" err="1"/>
              <a:t>ugovorom</a:t>
            </a:r>
            <a:r>
              <a:rPr lang="en-US" sz="1800" dirty="0"/>
              <a:t> o </a:t>
            </a:r>
            <a:r>
              <a:rPr lang="en-US" sz="1800" dirty="0" err="1"/>
              <a:t>radu</a:t>
            </a:r>
            <a:r>
              <a:rPr lang="en-US" sz="1800" dirty="0"/>
              <a:t>, a </a:t>
            </a:r>
            <a:r>
              <a:rPr lang="en-US" sz="1800" dirty="0" err="1"/>
              <a:t>najmanje</a:t>
            </a:r>
            <a:r>
              <a:rPr lang="en-US" sz="1800" dirty="0"/>
              <a:t> </a:t>
            </a:r>
            <a:r>
              <a:rPr lang="en-US" sz="1800" dirty="0" err="1"/>
              <a:t>jednom</a:t>
            </a:r>
            <a:r>
              <a:rPr lang="en-US" sz="1800" dirty="0"/>
              <a:t> </a:t>
            </a:r>
            <a:r>
              <a:rPr lang="en-US" sz="1800" dirty="0" err="1"/>
              <a:t>mjesečno</a:t>
            </a:r>
            <a:endParaRPr lang="sr-Latn-ME" sz="1800" dirty="0"/>
          </a:p>
          <a:p>
            <a:pPr marL="0" lvl="0" indent="0">
              <a:buNone/>
            </a:pPr>
            <a:r>
              <a:rPr lang="sr-Latn-ME" sz="1800" dirty="0"/>
              <a:t>- P</a:t>
            </a:r>
            <a:r>
              <a:rPr lang="en-US" sz="1800" dirty="0" err="1"/>
              <a:t>oslodavac</a:t>
            </a:r>
            <a:r>
              <a:rPr lang="en-US" sz="1800" dirty="0"/>
              <a:t> je </a:t>
            </a:r>
            <a:r>
              <a:rPr lang="en-US" sz="1800" dirty="0" err="1"/>
              <a:t>dužan</a:t>
            </a:r>
            <a:r>
              <a:rPr lang="en-US" sz="1800" dirty="0"/>
              <a:t> da </a:t>
            </a:r>
            <a:r>
              <a:rPr lang="en-US" sz="1800" dirty="0" err="1"/>
              <a:t>zaposlenom</a:t>
            </a:r>
            <a:r>
              <a:rPr lang="en-US" sz="1800" dirty="0"/>
              <a:t> </a:t>
            </a:r>
            <a:r>
              <a:rPr lang="en-US" sz="1800" dirty="0" err="1"/>
              <a:t>uruči</a:t>
            </a:r>
            <a:r>
              <a:rPr lang="en-US" sz="1800" dirty="0"/>
              <a:t> </a:t>
            </a:r>
            <a:r>
              <a:rPr lang="en-US" sz="1800" dirty="0" err="1"/>
              <a:t>obračun</a:t>
            </a:r>
            <a:r>
              <a:rPr lang="en-US" sz="1800" dirty="0"/>
              <a:t> </a:t>
            </a:r>
            <a:r>
              <a:rPr lang="en-US" sz="1800" dirty="0" err="1"/>
              <a:t>zarade</a:t>
            </a:r>
            <a:r>
              <a:rPr lang="sr-Latn-ME" sz="1800" dirty="0"/>
              <a:t> do kraja mjeseca za prethodni mjesec</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6397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199" y="1707976"/>
            <a:ext cx="7924799" cy="5105400"/>
          </a:xfrm>
        </p:spPr>
        <p:txBody>
          <a:bodyPr/>
          <a:lstStyle/>
          <a:p>
            <a:pPr>
              <a:lnSpc>
                <a:spcPct val="90000"/>
              </a:lnSpc>
              <a:buClr>
                <a:srgbClr val="FF0000"/>
              </a:buClr>
            </a:pPr>
            <a:r>
              <a:rPr lang="sr-Latn-ME" sz="2400" b="1" dirty="0">
                <a:solidFill>
                  <a:srgbClr val="000066"/>
                </a:solidFill>
              </a:rPr>
              <a:t>Zakon o radu stupio je na snagu 7. januara 202</a:t>
            </a:r>
            <a:r>
              <a:rPr lang="en-US" sz="2400" b="1">
                <a:solidFill>
                  <a:srgbClr val="000066"/>
                </a:solidFill>
              </a:rPr>
              <a:t>0</a:t>
            </a:r>
            <a:r>
              <a:rPr lang="sr-Latn-ME" sz="2400" b="1">
                <a:solidFill>
                  <a:srgbClr val="000066"/>
                </a:solidFill>
              </a:rPr>
              <a:t>.g</a:t>
            </a:r>
            <a:r>
              <a:rPr lang="sr-Latn-ME" sz="2400" b="1" dirty="0">
                <a:solidFill>
                  <a:srgbClr val="000066"/>
                </a:solidFill>
              </a:rPr>
              <a:t>.</a:t>
            </a:r>
          </a:p>
          <a:p>
            <a:pPr marL="0" indent="0">
              <a:lnSpc>
                <a:spcPct val="90000"/>
              </a:lnSpc>
              <a:buClr>
                <a:srgbClr val="FF0000"/>
              </a:buClr>
              <a:buNone/>
            </a:pPr>
            <a:endParaRPr lang="sr-Latn-ME" sz="2400" b="1" dirty="0">
              <a:solidFill>
                <a:srgbClr val="000066"/>
              </a:solidFill>
            </a:endParaRPr>
          </a:p>
          <a:p>
            <a:pPr>
              <a:lnSpc>
                <a:spcPct val="90000"/>
              </a:lnSpc>
              <a:buClr>
                <a:srgbClr val="FF0000"/>
              </a:buClr>
            </a:pPr>
            <a:r>
              <a:rPr lang="sr-Latn-ME" sz="2400" b="1" dirty="0">
                <a:solidFill>
                  <a:srgbClr val="000066"/>
                </a:solidFill>
              </a:rPr>
              <a:t>Opšti kolektivni ugovor </a:t>
            </a:r>
          </a:p>
          <a:p>
            <a:pPr>
              <a:lnSpc>
                <a:spcPct val="90000"/>
              </a:lnSpc>
              <a:buClr>
                <a:srgbClr val="FF0000"/>
              </a:buClr>
              <a:buNone/>
            </a:pPr>
            <a:r>
              <a:rPr lang="sr-Latn-ME" sz="2200" dirty="0">
                <a:solidFill>
                  <a:srgbClr val="000066"/>
                </a:solidFill>
              </a:rPr>
              <a:t>- u drugim državama nije ustanovljen (izuzetak su Makedonija i Srbija, stim što se primjenjuje samo na poslodavce koji su članovi udruženja potpisnika OKU-a)</a:t>
            </a:r>
          </a:p>
          <a:p>
            <a:pPr>
              <a:lnSpc>
                <a:spcPct val="90000"/>
              </a:lnSpc>
              <a:buClr>
                <a:srgbClr val="FF0000"/>
              </a:buClr>
              <a:buNone/>
            </a:pPr>
            <a:r>
              <a:rPr lang="sr-Latn-ME" sz="2200" dirty="0">
                <a:solidFill>
                  <a:srgbClr val="000066"/>
                </a:solidFill>
              </a:rPr>
              <a:t>- neposredno se </a:t>
            </a:r>
            <a:r>
              <a:rPr lang="en-US" sz="2200" dirty="0" err="1">
                <a:solidFill>
                  <a:srgbClr val="000066"/>
                </a:solidFill>
              </a:rPr>
              <a:t>primjenjuje</a:t>
            </a:r>
            <a:r>
              <a:rPr lang="sr-Latn-ME" sz="2200" dirty="0">
                <a:solidFill>
                  <a:srgbClr val="000066"/>
                </a:solidFill>
              </a:rPr>
              <a:t> na desetine hiljada zaposlenih</a:t>
            </a:r>
          </a:p>
          <a:p>
            <a:pPr>
              <a:lnSpc>
                <a:spcPct val="90000"/>
              </a:lnSpc>
              <a:buClr>
                <a:srgbClr val="FF0000"/>
              </a:buClr>
              <a:buFontTx/>
              <a:buChar char="-"/>
            </a:pPr>
            <a:r>
              <a:rPr lang="sr-Latn-ME" sz="2200" dirty="0">
                <a:solidFill>
                  <a:srgbClr val="000066"/>
                </a:solidFill>
              </a:rPr>
              <a:t>garantuje brojna prava zaposlenim kao što su: plaćeno odustvo; veći broj dana godišnjeg odmora; minuli rad; </a:t>
            </a:r>
            <a:r>
              <a:rPr lang="sr-Latn-ME" sz="2200" b="1" dirty="0">
                <a:solidFill>
                  <a:srgbClr val="000066"/>
                </a:solidFill>
              </a:rPr>
              <a:t>koeficijent složenosti radnog mjesta</a:t>
            </a:r>
            <a:r>
              <a:rPr lang="sr-Latn-ME" sz="2200" dirty="0">
                <a:solidFill>
                  <a:srgbClr val="000066"/>
                </a:solidFill>
              </a:rPr>
              <a:t>; uvećanje zarade po osnovu prekovremenog, noćnog i prazničnog rada; otpremninu prilikom odlaska u penziju; jednokratnu novčanu pomoć, plaćeni sati za rad predstavnika sindikata...)</a:t>
            </a:r>
          </a:p>
          <a:p>
            <a:pPr>
              <a:lnSpc>
                <a:spcPct val="90000"/>
              </a:lnSpc>
              <a:buClr>
                <a:srgbClr val="FF0000"/>
              </a:buClr>
              <a:buFontTx/>
              <a:buChar char="-"/>
            </a:pPr>
            <a:endParaRPr lang="en-US" sz="24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56376" y="288379"/>
            <a:ext cx="1187624" cy="118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0160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pPr>
            <a:endParaRPr lang="sr-Latn-CS" sz="2400" dirty="0">
              <a:solidFill>
                <a:srgbClr val="000066"/>
              </a:solidFill>
            </a:endParaRPr>
          </a:p>
          <a:p>
            <a:pPr>
              <a:lnSpc>
                <a:spcPct val="90000"/>
              </a:lnSpc>
              <a:buClr>
                <a:srgbClr val="FF0000"/>
              </a:buClr>
            </a:pPr>
            <a:r>
              <a:rPr lang="sr-Latn-ME" sz="2200" b="1" dirty="0">
                <a:solidFill>
                  <a:srgbClr val="000066"/>
                </a:solidFill>
              </a:rPr>
              <a:t>Zarada</a:t>
            </a:r>
          </a:p>
          <a:p>
            <a:pPr marL="0" indent="0">
              <a:buNone/>
            </a:pPr>
            <a:r>
              <a:rPr lang="sr-Latn-ME" sz="2200" dirty="0"/>
              <a:t>- </a:t>
            </a:r>
            <a:r>
              <a:rPr lang="fi-FI" sz="2200" dirty="0"/>
              <a:t>Novčana potraživanja iz rada nastala od 23. avgusta 2008. godine do stupanja na snagu ovog zakona, zastarijevaju u roku od četiri godine od dana stupanja na snagu ovog zakona</a:t>
            </a:r>
            <a:r>
              <a:rPr lang="sr-Latn-ME" sz="2200" dirty="0"/>
              <a:t> (</a:t>
            </a:r>
            <a:r>
              <a:rPr lang="sr-Latn-ME" sz="2200" b="1" dirty="0"/>
              <a:t>8.januar 2024.g.</a:t>
            </a:r>
            <a:r>
              <a:rPr lang="sr-Latn-ME" sz="2200" dirty="0"/>
              <a:t>)</a:t>
            </a:r>
            <a:r>
              <a:rPr lang="fi-FI" sz="2200" dirty="0"/>
              <a:t>.</a:t>
            </a:r>
            <a:endParaRPr lang="en-US" sz="2200" dirty="0"/>
          </a:p>
          <a:p>
            <a:pPr marL="0" lvl="0" indent="0">
              <a:buNone/>
            </a:pPr>
            <a:endParaRPr lang="sr-Latn-ME" sz="18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1831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Prava zaposlenih kod promjene poslodavca</a:t>
            </a:r>
          </a:p>
          <a:p>
            <a:pPr>
              <a:lnSpc>
                <a:spcPct val="90000"/>
              </a:lnSpc>
              <a:buClr>
                <a:srgbClr val="FF0000"/>
              </a:buClr>
            </a:pPr>
            <a:endParaRPr lang="sr-Latn-ME" sz="1800" b="1" dirty="0">
              <a:solidFill>
                <a:srgbClr val="000066"/>
              </a:solidFill>
            </a:endParaRPr>
          </a:p>
          <a:p>
            <a:pPr marL="0" lvl="0" indent="0">
              <a:buNone/>
            </a:pPr>
            <a:r>
              <a:rPr lang="sr-Latn-ME" sz="1800" dirty="0"/>
              <a:t>- </a:t>
            </a:r>
            <a:r>
              <a:rPr lang="en-US" sz="1800" dirty="0" err="1"/>
              <a:t>Ako</a:t>
            </a:r>
            <a:r>
              <a:rPr lang="en-US" sz="1800" dirty="0"/>
              <a:t> </a:t>
            </a:r>
            <a:r>
              <a:rPr lang="en-US" sz="1800" dirty="0" err="1"/>
              <a:t>kod</a:t>
            </a:r>
            <a:r>
              <a:rPr lang="en-US" sz="1800" dirty="0"/>
              <a:t> </a:t>
            </a:r>
            <a:r>
              <a:rPr lang="en-US" sz="1800" dirty="0" err="1"/>
              <a:t>poslodavca</a:t>
            </a:r>
            <a:r>
              <a:rPr lang="en-US" sz="1800" dirty="0"/>
              <a:t> </a:t>
            </a:r>
            <a:r>
              <a:rPr lang="en-US" sz="1800" dirty="0" err="1"/>
              <a:t>ili</a:t>
            </a:r>
            <a:r>
              <a:rPr lang="en-US" sz="1800" dirty="0"/>
              <a:t> u </a:t>
            </a:r>
            <a:r>
              <a:rPr lang="en-US" sz="1800" dirty="0" err="1"/>
              <a:t>dijelu</a:t>
            </a:r>
            <a:r>
              <a:rPr lang="en-US" sz="1800" dirty="0"/>
              <a:t> </a:t>
            </a:r>
            <a:r>
              <a:rPr lang="en-US" sz="1800" dirty="0" err="1"/>
              <a:t>poslodavca</a:t>
            </a:r>
            <a:r>
              <a:rPr lang="en-US" sz="1800" dirty="0"/>
              <a:t> </a:t>
            </a:r>
            <a:r>
              <a:rPr lang="en-US" sz="1800" dirty="0" err="1"/>
              <a:t>koji</a:t>
            </a:r>
            <a:r>
              <a:rPr lang="en-US" sz="1800" dirty="0"/>
              <a:t> je </a:t>
            </a:r>
            <a:r>
              <a:rPr lang="en-US" sz="1800" dirty="0" err="1"/>
              <a:t>nakon</a:t>
            </a:r>
            <a:r>
              <a:rPr lang="en-US" sz="1800" dirty="0"/>
              <a:t> </a:t>
            </a:r>
            <a:r>
              <a:rPr lang="en-US" sz="1800" dirty="0" err="1"/>
              <a:t>promjene</a:t>
            </a:r>
            <a:r>
              <a:rPr lang="en-US" sz="1800" dirty="0"/>
              <a:t> </a:t>
            </a:r>
            <a:r>
              <a:rPr lang="en-US" sz="1800" dirty="0" err="1"/>
              <a:t>iz</a:t>
            </a:r>
            <a:r>
              <a:rPr lang="en-US" sz="1800" dirty="0"/>
              <a:t> </a:t>
            </a:r>
            <a:r>
              <a:rPr lang="en-US" sz="1800" dirty="0" err="1"/>
              <a:t>stava</a:t>
            </a:r>
            <a:r>
              <a:rPr lang="en-US" sz="1800" dirty="0"/>
              <a:t> 1 </a:t>
            </a:r>
            <a:r>
              <a:rPr lang="en-US" sz="1800" dirty="0" err="1"/>
              <a:t>ovog</a:t>
            </a:r>
            <a:r>
              <a:rPr lang="en-US" sz="1800" dirty="0"/>
              <a:t> </a:t>
            </a:r>
            <a:r>
              <a:rPr lang="en-US" sz="1800" dirty="0" err="1"/>
              <a:t>člana</a:t>
            </a:r>
            <a:r>
              <a:rPr lang="en-US" sz="1800" dirty="0"/>
              <a:t> </a:t>
            </a:r>
            <a:r>
              <a:rPr lang="en-US" sz="1800" dirty="0" err="1"/>
              <a:t>zadržao</a:t>
            </a:r>
            <a:r>
              <a:rPr lang="en-US" sz="1800" dirty="0"/>
              <a:t> </a:t>
            </a:r>
            <a:r>
              <a:rPr lang="en-US" sz="1800" dirty="0" err="1"/>
              <a:t>svoju</a:t>
            </a:r>
            <a:r>
              <a:rPr lang="en-US" sz="1800" dirty="0"/>
              <a:t> </a:t>
            </a:r>
            <a:r>
              <a:rPr lang="en-US" sz="1800" dirty="0" err="1"/>
              <a:t>samostalnost</a:t>
            </a:r>
            <a:r>
              <a:rPr lang="en-US" sz="1800" dirty="0"/>
              <a:t> </a:t>
            </a:r>
            <a:r>
              <a:rPr lang="en-US" sz="1800" dirty="0" err="1"/>
              <a:t>postoji</a:t>
            </a:r>
            <a:r>
              <a:rPr lang="en-US" sz="1800" dirty="0"/>
              <a:t> </a:t>
            </a:r>
            <a:r>
              <a:rPr lang="en-US" sz="1800" dirty="0" err="1"/>
              <a:t>osnovan</a:t>
            </a:r>
            <a:r>
              <a:rPr lang="en-US" sz="1800" dirty="0"/>
              <a:t> </a:t>
            </a:r>
            <a:r>
              <a:rPr lang="en-US" sz="1800" dirty="0" err="1"/>
              <a:t>sindikat</a:t>
            </a:r>
            <a:r>
              <a:rPr lang="en-US" sz="1800" b="1" dirty="0"/>
              <a:t>, on </a:t>
            </a:r>
            <a:r>
              <a:rPr lang="en-US" sz="1800" b="1" dirty="0" err="1"/>
              <a:t>nastavlja</a:t>
            </a:r>
            <a:r>
              <a:rPr lang="en-US" sz="1800" b="1" dirty="0"/>
              <a:t> </a:t>
            </a:r>
            <a:r>
              <a:rPr lang="en-US" sz="1800" b="1" dirty="0" err="1"/>
              <a:t>sa</a:t>
            </a:r>
            <a:r>
              <a:rPr lang="en-US" sz="1800" b="1" dirty="0"/>
              <a:t> </a:t>
            </a:r>
            <a:r>
              <a:rPr lang="en-US" sz="1800" b="1" dirty="0" err="1"/>
              <a:t>radom</a:t>
            </a:r>
            <a:r>
              <a:rPr lang="en-US" sz="1800" b="1" dirty="0"/>
              <a:t> pod </a:t>
            </a:r>
            <a:r>
              <a:rPr lang="en-US" sz="1800" b="1" dirty="0" err="1"/>
              <a:t>istim</a:t>
            </a:r>
            <a:r>
              <a:rPr lang="en-US" sz="1800" b="1" dirty="0"/>
              <a:t> </a:t>
            </a:r>
            <a:r>
              <a:rPr lang="en-US" sz="1800" b="1" dirty="0" err="1"/>
              <a:t>uslovima</a:t>
            </a:r>
            <a:r>
              <a:rPr lang="en-US" sz="1800" b="1" dirty="0"/>
              <a:t> </a:t>
            </a:r>
            <a:r>
              <a:rPr lang="en-US" sz="1800" b="1" dirty="0" err="1"/>
              <a:t>kao</a:t>
            </a:r>
            <a:r>
              <a:rPr lang="en-US" sz="1800" b="1" dirty="0"/>
              <a:t> </a:t>
            </a:r>
            <a:r>
              <a:rPr lang="en-US" sz="1800" b="1" dirty="0" err="1"/>
              <a:t>i</a:t>
            </a:r>
            <a:r>
              <a:rPr lang="en-US" sz="1800" b="1" dirty="0"/>
              <a:t> </a:t>
            </a:r>
            <a:r>
              <a:rPr lang="en-US" sz="1800" b="1" dirty="0" err="1"/>
              <a:t>prije</a:t>
            </a:r>
            <a:r>
              <a:rPr lang="en-US" sz="1800" b="1" dirty="0"/>
              <a:t> </a:t>
            </a:r>
            <a:r>
              <a:rPr lang="en-US" sz="1800" b="1" dirty="0" err="1"/>
              <a:t>promjene</a:t>
            </a:r>
            <a:r>
              <a:rPr lang="en-US" sz="1800" dirty="0"/>
              <a:t> </a:t>
            </a:r>
            <a:r>
              <a:rPr lang="en-US" sz="1800" dirty="0" err="1"/>
              <a:t>iz</a:t>
            </a:r>
            <a:r>
              <a:rPr lang="en-US" sz="1800" dirty="0"/>
              <a:t> </a:t>
            </a:r>
            <a:r>
              <a:rPr lang="en-US" sz="1800" dirty="0" err="1"/>
              <a:t>stava</a:t>
            </a:r>
            <a:r>
              <a:rPr lang="en-US" sz="1800" dirty="0"/>
              <a:t> 1 </a:t>
            </a:r>
            <a:r>
              <a:rPr lang="en-US" sz="1800" dirty="0" err="1"/>
              <a:t>ovog</a:t>
            </a:r>
            <a:r>
              <a:rPr lang="en-US" sz="1800" dirty="0"/>
              <a:t> </a:t>
            </a:r>
            <a:r>
              <a:rPr lang="en-US" sz="1800" dirty="0" err="1"/>
              <a:t>člana</a:t>
            </a:r>
            <a:r>
              <a:rPr lang="en-US" sz="1800" dirty="0"/>
              <a:t>, </a:t>
            </a:r>
            <a:r>
              <a:rPr lang="en-US" sz="1800" dirty="0" err="1"/>
              <a:t>ako</a:t>
            </a:r>
            <a:r>
              <a:rPr lang="en-US" sz="1800" dirty="0"/>
              <a:t> </a:t>
            </a:r>
            <a:r>
              <a:rPr lang="en-US" sz="1800" dirty="0" err="1"/>
              <a:t>ispunjava</a:t>
            </a:r>
            <a:r>
              <a:rPr lang="en-US" sz="1800" dirty="0"/>
              <a:t> </a:t>
            </a:r>
            <a:r>
              <a:rPr lang="en-US" sz="1800" dirty="0" err="1"/>
              <a:t>uslove</a:t>
            </a:r>
            <a:r>
              <a:rPr lang="en-US" sz="1800" dirty="0"/>
              <a:t> </a:t>
            </a:r>
            <a:r>
              <a:rPr lang="en-US" sz="1800" dirty="0" err="1"/>
              <a:t>koji</a:t>
            </a:r>
            <a:r>
              <a:rPr lang="en-US" sz="1800" dirty="0"/>
              <a:t> </a:t>
            </a:r>
            <a:r>
              <a:rPr lang="en-US" sz="1800" dirty="0" err="1"/>
              <a:t>su</a:t>
            </a:r>
            <a:r>
              <a:rPr lang="en-US" sz="1800" dirty="0"/>
              <a:t> </a:t>
            </a:r>
            <a:r>
              <a:rPr lang="en-US" sz="1800" dirty="0" err="1"/>
              <a:t>predviđeni</a:t>
            </a:r>
            <a:r>
              <a:rPr lang="en-US" sz="1800" dirty="0"/>
              <a:t> </a:t>
            </a:r>
            <a:r>
              <a:rPr lang="en-US" sz="1800" dirty="0" err="1"/>
              <a:t>zakonom</a:t>
            </a:r>
            <a:r>
              <a:rPr lang="sr-Latn-ME" sz="1800" dirty="0"/>
              <a:t>;</a:t>
            </a:r>
          </a:p>
          <a:p>
            <a:pPr marL="0" lvl="0" indent="0">
              <a:buNone/>
            </a:pPr>
            <a:endParaRPr lang="en-US" sz="1800" dirty="0"/>
          </a:p>
          <a:p>
            <a:pPr marL="0" lvl="0" indent="0">
              <a:buNone/>
            </a:pPr>
            <a:r>
              <a:rPr lang="sr-Latn-ME" sz="1800" dirty="0"/>
              <a:t>- </a:t>
            </a:r>
            <a:r>
              <a:rPr lang="en-US" sz="1800" dirty="0" err="1"/>
              <a:t>Ako</a:t>
            </a:r>
            <a:r>
              <a:rPr lang="en-US" sz="1800" dirty="0"/>
              <a:t> </a:t>
            </a:r>
            <a:r>
              <a:rPr lang="en-US" sz="1800" dirty="0" err="1"/>
              <a:t>kod</a:t>
            </a:r>
            <a:r>
              <a:rPr lang="en-US" sz="1800" dirty="0"/>
              <a:t> </a:t>
            </a:r>
            <a:r>
              <a:rPr lang="en-US" sz="1800" dirty="0" err="1"/>
              <a:t>poslodavca</a:t>
            </a:r>
            <a:r>
              <a:rPr lang="en-US" sz="1800" dirty="0"/>
              <a:t> </a:t>
            </a:r>
            <a:r>
              <a:rPr lang="en-US" sz="1800" dirty="0" err="1"/>
              <a:t>ili</a:t>
            </a:r>
            <a:r>
              <a:rPr lang="en-US" sz="1800" dirty="0"/>
              <a:t> u </a:t>
            </a:r>
            <a:r>
              <a:rPr lang="en-US" sz="1800" dirty="0" err="1"/>
              <a:t>dijelu</a:t>
            </a:r>
            <a:r>
              <a:rPr lang="en-US" sz="1800" dirty="0"/>
              <a:t> </a:t>
            </a:r>
            <a:r>
              <a:rPr lang="en-US" sz="1800" dirty="0" err="1"/>
              <a:t>poslodavca</a:t>
            </a:r>
            <a:r>
              <a:rPr lang="en-US" sz="1800" dirty="0"/>
              <a:t> </a:t>
            </a:r>
            <a:r>
              <a:rPr lang="en-US" sz="1800" dirty="0" err="1"/>
              <a:t>koji</a:t>
            </a:r>
            <a:r>
              <a:rPr lang="en-US" sz="1800" dirty="0"/>
              <a:t> je </a:t>
            </a:r>
            <a:r>
              <a:rPr lang="en-US" sz="1800" dirty="0" err="1"/>
              <a:t>nakon</a:t>
            </a:r>
            <a:r>
              <a:rPr lang="en-US" sz="1800" dirty="0"/>
              <a:t> </a:t>
            </a:r>
            <a:r>
              <a:rPr lang="en-US" sz="1800" dirty="0" err="1"/>
              <a:t>promjene</a:t>
            </a:r>
            <a:r>
              <a:rPr lang="en-US" sz="1800" dirty="0"/>
              <a:t> </a:t>
            </a:r>
            <a:r>
              <a:rPr lang="en-US" sz="1800" dirty="0" err="1"/>
              <a:t>iz</a:t>
            </a:r>
            <a:r>
              <a:rPr lang="en-US" sz="1800" dirty="0"/>
              <a:t> </a:t>
            </a:r>
            <a:r>
              <a:rPr lang="en-US" sz="1800" dirty="0" err="1"/>
              <a:t>stava</a:t>
            </a:r>
            <a:r>
              <a:rPr lang="en-US" sz="1800" dirty="0"/>
              <a:t> 1 </a:t>
            </a:r>
            <a:r>
              <a:rPr lang="en-US" sz="1800" dirty="0" err="1"/>
              <a:t>ovog</a:t>
            </a:r>
            <a:r>
              <a:rPr lang="en-US" sz="1800" dirty="0"/>
              <a:t> </a:t>
            </a:r>
            <a:r>
              <a:rPr lang="en-US" sz="1800" dirty="0" err="1"/>
              <a:t>člana</a:t>
            </a:r>
            <a:r>
              <a:rPr lang="en-US" sz="1800" dirty="0"/>
              <a:t> </a:t>
            </a:r>
            <a:r>
              <a:rPr lang="en-US" sz="1800" b="1" dirty="0" err="1"/>
              <a:t>nije</a:t>
            </a:r>
            <a:r>
              <a:rPr lang="en-US" sz="1800" b="1" dirty="0"/>
              <a:t> </a:t>
            </a:r>
            <a:r>
              <a:rPr lang="en-US" sz="1800" b="1" dirty="0" err="1"/>
              <a:t>zadržao</a:t>
            </a:r>
            <a:r>
              <a:rPr lang="en-US" sz="1800" b="1" dirty="0"/>
              <a:t> </a:t>
            </a:r>
            <a:r>
              <a:rPr lang="en-US" sz="1800" b="1" dirty="0" err="1"/>
              <a:t>svoju</a:t>
            </a:r>
            <a:r>
              <a:rPr lang="en-US" sz="1800" b="1" dirty="0"/>
              <a:t> </a:t>
            </a:r>
            <a:r>
              <a:rPr lang="en-US" sz="1800" b="1" dirty="0" err="1"/>
              <a:t>samostalnost</a:t>
            </a:r>
            <a:r>
              <a:rPr lang="en-US" sz="1800" b="1" dirty="0"/>
              <a:t> </a:t>
            </a:r>
            <a:r>
              <a:rPr lang="en-US" sz="1800" b="1" dirty="0" err="1"/>
              <a:t>i</a:t>
            </a:r>
            <a:r>
              <a:rPr lang="en-US" sz="1800" b="1" dirty="0"/>
              <a:t> </a:t>
            </a:r>
            <a:r>
              <a:rPr lang="en-US" sz="1800" b="1" dirty="0" err="1"/>
              <a:t>nastavak</a:t>
            </a:r>
            <a:r>
              <a:rPr lang="en-US" sz="1800" b="1" dirty="0"/>
              <a:t> </a:t>
            </a:r>
            <a:r>
              <a:rPr lang="en-US" sz="1800" b="1" dirty="0" err="1"/>
              <a:t>rada</a:t>
            </a:r>
            <a:r>
              <a:rPr lang="en-US" sz="1800" b="1" dirty="0"/>
              <a:t> </a:t>
            </a:r>
            <a:r>
              <a:rPr lang="en-US" sz="1800" b="1" dirty="0" err="1"/>
              <a:t>sindikata</a:t>
            </a:r>
            <a:r>
              <a:rPr lang="en-US" sz="1800" b="1" dirty="0"/>
              <a:t> </a:t>
            </a:r>
            <a:r>
              <a:rPr lang="en-US" sz="1800" b="1" dirty="0" err="1"/>
              <a:t>nije</a:t>
            </a:r>
            <a:r>
              <a:rPr lang="en-US" sz="1800" b="1" dirty="0"/>
              <a:t> </a:t>
            </a:r>
            <a:r>
              <a:rPr lang="en-US" sz="1800" b="1" dirty="0" err="1"/>
              <a:t>moguć</a:t>
            </a:r>
            <a:r>
              <a:rPr lang="en-US" sz="1800" dirty="0"/>
              <a:t>, </a:t>
            </a:r>
            <a:r>
              <a:rPr lang="en-US" sz="1800" b="1" dirty="0" err="1"/>
              <a:t>zaposleni</a:t>
            </a:r>
            <a:r>
              <a:rPr lang="en-US" sz="1800" b="1" dirty="0"/>
              <a:t> </a:t>
            </a:r>
            <a:r>
              <a:rPr lang="en-US" sz="1800" b="1" dirty="0" err="1"/>
              <a:t>čiji</a:t>
            </a:r>
            <a:r>
              <a:rPr lang="en-US" sz="1800" b="1" dirty="0"/>
              <a:t> se </a:t>
            </a:r>
            <a:r>
              <a:rPr lang="en-US" sz="1800" b="1" dirty="0" err="1"/>
              <a:t>ugovori</a:t>
            </a:r>
            <a:r>
              <a:rPr lang="en-US" sz="1800" b="1" dirty="0"/>
              <a:t> o </a:t>
            </a:r>
            <a:r>
              <a:rPr lang="en-US" sz="1800" b="1" dirty="0" err="1"/>
              <a:t>radu</a:t>
            </a:r>
            <a:r>
              <a:rPr lang="en-US" sz="1800" b="1" dirty="0"/>
              <a:t> </a:t>
            </a:r>
            <a:r>
              <a:rPr lang="en-US" sz="1800" b="1" dirty="0" err="1"/>
              <a:t>prenose</a:t>
            </a:r>
            <a:r>
              <a:rPr lang="en-US" sz="1800" b="1" dirty="0"/>
              <a:t> </a:t>
            </a:r>
            <a:r>
              <a:rPr lang="en-US" sz="1800" b="1" dirty="0" err="1"/>
              <a:t>imaju</a:t>
            </a:r>
            <a:r>
              <a:rPr lang="en-US" sz="1800" b="1" dirty="0"/>
              <a:t> </a:t>
            </a:r>
            <a:r>
              <a:rPr lang="en-US" sz="1800" b="1" dirty="0" err="1"/>
              <a:t>pravo</a:t>
            </a:r>
            <a:r>
              <a:rPr lang="en-US" sz="1800" b="1" dirty="0"/>
              <a:t> </a:t>
            </a:r>
            <a:r>
              <a:rPr lang="en-US" sz="1800" b="1" dirty="0" err="1"/>
              <a:t>na</a:t>
            </a:r>
            <a:r>
              <a:rPr lang="en-US" sz="1800" b="1" dirty="0"/>
              <a:t> </a:t>
            </a:r>
            <a:r>
              <a:rPr lang="en-US" sz="1800" b="1" dirty="0" err="1"/>
              <a:t>zastupanje</a:t>
            </a:r>
            <a:r>
              <a:rPr lang="en-US" sz="1800" dirty="0"/>
              <a:t> </a:t>
            </a:r>
            <a:r>
              <a:rPr lang="en-US" sz="1800" dirty="0" err="1"/>
              <a:t>dok</a:t>
            </a:r>
            <a:r>
              <a:rPr lang="en-US" sz="1800" dirty="0"/>
              <a:t> se ne </a:t>
            </a:r>
            <a:r>
              <a:rPr lang="en-US" sz="1800" dirty="0" err="1"/>
              <a:t>stvore</a:t>
            </a:r>
            <a:r>
              <a:rPr lang="en-US" sz="1800" dirty="0"/>
              <a:t> </a:t>
            </a:r>
            <a:r>
              <a:rPr lang="en-US" sz="1800" dirty="0" err="1"/>
              <a:t>uslovi</a:t>
            </a:r>
            <a:r>
              <a:rPr lang="en-US" sz="1800" dirty="0"/>
              <a:t> </a:t>
            </a:r>
            <a:r>
              <a:rPr lang="en-US" sz="1800" dirty="0" err="1"/>
              <a:t>za</a:t>
            </a:r>
            <a:r>
              <a:rPr lang="en-US" sz="1800" dirty="0"/>
              <a:t> </a:t>
            </a:r>
            <a:r>
              <a:rPr lang="en-US" sz="1800" dirty="0" err="1"/>
              <a:t>osnivanje</a:t>
            </a:r>
            <a:r>
              <a:rPr lang="en-US" sz="1800" dirty="0"/>
              <a:t> </a:t>
            </a:r>
            <a:r>
              <a:rPr lang="en-US" sz="1800" dirty="0" err="1"/>
              <a:t>novog</a:t>
            </a:r>
            <a:r>
              <a:rPr lang="en-US" sz="1800" dirty="0"/>
              <a:t> </a:t>
            </a:r>
            <a:r>
              <a:rPr lang="en-US" sz="1800" dirty="0" err="1"/>
              <a:t>sindikata</a:t>
            </a:r>
            <a:r>
              <a:rPr lang="en-US" sz="1800" dirty="0"/>
              <a:t>, </a:t>
            </a:r>
            <a:r>
              <a:rPr lang="en-US" sz="1800" dirty="0" err="1"/>
              <a:t>odnosno</a:t>
            </a:r>
            <a:r>
              <a:rPr lang="en-US" sz="1800" dirty="0"/>
              <a:t> </a:t>
            </a:r>
            <a:r>
              <a:rPr lang="en-US" sz="1800" b="1" dirty="0"/>
              <a:t>do </a:t>
            </a:r>
            <a:r>
              <a:rPr lang="en-US" sz="1800" b="1" dirty="0" err="1"/>
              <a:t>isteka</a:t>
            </a:r>
            <a:r>
              <a:rPr lang="en-US" sz="1800" b="1" dirty="0"/>
              <a:t> </a:t>
            </a:r>
            <a:r>
              <a:rPr lang="en-US" sz="1800" b="1" dirty="0" err="1"/>
              <a:t>mandata</a:t>
            </a:r>
            <a:r>
              <a:rPr lang="en-US" sz="1800" b="1" dirty="0"/>
              <a:t> </a:t>
            </a:r>
            <a:r>
              <a:rPr lang="en-US" sz="1800" b="1" dirty="0" err="1"/>
              <a:t>njihovog</a:t>
            </a:r>
            <a:r>
              <a:rPr lang="en-US" sz="1800" b="1" dirty="0"/>
              <a:t> </a:t>
            </a:r>
            <a:r>
              <a:rPr lang="en-US" sz="1800" b="1" dirty="0" err="1"/>
              <a:t>dosadašnjeg</a:t>
            </a:r>
            <a:r>
              <a:rPr lang="en-US" sz="1800" b="1" dirty="0"/>
              <a:t> </a:t>
            </a:r>
            <a:r>
              <a:rPr lang="en-US" sz="1800" b="1" dirty="0" err="1"/>
              <a:t>predstavnika</a:t>
            </a:r>
            <a:r>
              <a:rPr lang="sr-Latn-ME" sz="1800" dirty="0"/>
              <a:t>;</a:t>
            </a:r>
          </a:p>
          <a:p>
            <a:pPr marL="0" indent="0">
              <a:lnSpc>
                <a:spcPct val="90000"/>
              </a:lnSpc>
              <a:buClr>
                <a:srgbClr val="FF0000"/>
              </a:buClr>
              <a:buNone/>
            </a:pPr>
            <a:endParaRPr lang="sr-Latn-ME" sz="1800" b="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4683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Prava zaposlenih kod promjene poslodavca</a:t>
            </a:r>
          </a:p>
          <a:p>
            <a:pPr marL="0" lvl="0" indent="0">
              <a:buNone/>
            </a:pPr>
            <a:endParaRPr lang="sr-Latn-ME" sz="1800" dirty="0"/>
          </a:p>
          <a:p>
            <a:pPr marL="0" lvl="0" indent="0">
              <a:lnSpc>
                <a:spcPct val="90000"/>
              </a:lnSpc>
              <a:buClr>
                <a:srgbClr val="FF0000"/>
              </a:buClr>
              <a:buNone/>
            </a:pPr>
            <a:r>
              <a:rPr lang="sr-Latn-ME" sz="1800" b="1" dirty="0">
                <a:solidFill>
                  <a:srgbClr val="000066"/>
                </a:solidFill>
              </a:rPr>
              <a:t>- </a:t>
            </a:r>
            <a:r>
              <a:rPr lang="en-US" sz="1800" dirty="0" err="1"/>
              <a:t>Zaposleni</a:t>
            </a:r>
            <a:r>
              <a:rPr lang="en-US" sz="1800" dirty="0"/>
              <a:t> </a:t>
            </a:r>
            <a:r>
              <a:rPr lang="en-US" sz="1800" dirty="0" err="1"/>
              <a:t>koji</a:t>
            </a:r>
            <a:r>
              <a:rPr lang="en-US" sz="1800" dirty="0"/>
              <a:t> se </a:t>
            </a:r>
            <a:r>
              <a:rPr lang="en-US" sz="1800" dirty="0" err="1"/>
              <a:t>protivi</a:t>
            </a:r>
            <a:r>
              <a:rPr lang="en-US" sz="1800" dirty="0"/>
              <a:t> </a:t>
            </a:r>
            <a:r>
              <a:rPr lang="en-US" sz="1800" dirty="0" err="1"/>
              <a:t>preuzimanju</a:t>
            </a:r>
            <a:r>
              <a:rPr lang="en-US" sz="1800" dirty="0"/>
              <a:t> </a:t>
            </a:r>
            <a:r>
              <a:rPr lang="en-US" sz="1800" dirty="0" err="1"/>
              <a:t>svog</a:t>
            </a:r>
            <a:r>
              <a:rPr lang="en-US" sz="1800" dirty="0"/>
              <a:t> </a:t>
            </a:r>
            <a:r>
              <a:rPr lang="en-US" sz="1800" dirty="0" err="1"/>
              <a:t>ugovora</a:t>
            </a:r>
            <a:r>
              <a:rPr lang="en-US" sz="1800" dirty="0"/>
              <a:t> o </a:t>
            </a:r>
            <a:r>
              <a:rPr lang="en-US" sz="1800" dirty="0" err="1"/>
              <a:t>radu</a:t>
            </a:r>
            <a:r>
              <a:rPr lang="en-US" sz="1800" dirty="0"/>
              <a:t>, </a:t>
            </a:r>
            <a:r>
              <a:rPr lang="en-US" sz="1800" b="1" i="1" dirty="0" err="1"/>
              <a:t>ima</a:t>
            </a:r>
            <a:r>
              <a:rPr lang="en-US" sz="1800" b="1" i="1" dirty="0"/>
              <a:t> </a:t>
            </a:r>
            <a:r>
              <a:rPr lang="en-US" sz="1800" b="1" i="1" dirty="0" err="1"/>
              <a:t>pravo</a:t>
            </a:r>
            <a:r>
              <a:rPr lang="en-US" sz="1800" b="1" i="1" dirty="0"/>
              <a:t> </a:t>
            </a:r>
            <a:r>
              <a:rPr lang="en-US" sz="1800" b="1" i="1" dirty="0" err="1"/>
              <a:t>na</a:t>
            </a:r>
            <a:r>
              <a:rPr lang="en-US" sz="1800" b="1" i="1" dirty="0"/>
              <a:t> </a:t>
            </a:r>
            <a:r>
              <a:rPr lang="en-US" sz="1800" b="1" i="1" dirty="0" err="1"/>
              <a:t>isplatu</a:t>
            </a:r>
            <a:r>
              <a:rPr lang="en-US" sz="1800" b="1" i="1" dirty="0"/>
              <a:t> </a:t>
            </a:r>
            <a:r>
              <a:rPr lang="en-US" sz="1800" b="1" i="1" dirty="0" err="1"/>
              <a:t>otpremnine</a:t>
            </a:r>
            <a:r>
              <a:rPr lang="en-US" sz="1800" dirty="0"/>
              <a:t>, u </a:t>
            </a:r>
            <a:r>
              <a:rPr lang="en-US" sz="1800" dirty="0" err="1"/>
              <a:t>skladu</a:t>
            </a:r>
            <a:r>
              <a:rPr lang="en-US" sz="1800" dirty="0"/>
              <a:t> </a:t>
            </a:r>
            <a:r>
              <a:rPr lang="en-US" sz="1800" dirty="0" err="1"/>
              <a:t>sa</a:t>
            </a:r>
            <a:r>
              <a:rPr lang="en-US" sz="1800" dirty="0"/>
              <a:t> </a:t>
            </a:r>
            <a:r>
              <a:rPr lang="en-US" sz="1800" dirty="0" err="1"/>
              <a:t>zakonom</a:t>
            </a:r>
            <a:r>
              <a:rPr lang="en-US" sz="1800" dirty="0"/>
              <a:t>.</a:t>
            </a:r>
            <a:endParaRPr lang="sr-Latn-ME" sz="1800" dirty="0"/>
          </a:p>
          <a:p>
            <a:pPr marL="0" lvl="0" indent="0">
              <a:lnSpc>
                <a:spcPct val="90000"/>
              </a:lnSpc>
              <a:buClr>
                <a:srgbClr val="FF0000"/>
              </a:buClr>
              <a:buNone/>
            </a:pPr>
            <a:endParaRPr lang="en-US" sz="1800" dirty="0"/>
          </a:p>
          <a:p>
            <a:pPr marL="0" indent="0">
              <a:lnSpc>
                <a:spcPct val="90000"/>
              </a:lnSpc>
              <a:buClr>
                <a:srgbClr val="FF0000"/>
              </a:buClr>
              <a:buNone/>
            </a:pPr>
            <a:r>
              <a:rPr lang="sr-Latn-ME" sz="1800" b="1" dirty="0">
                <a:solidFill>
                  <a:srgbClr val="000066"/>
                </a:solidFill>
              </a:rPr>
              <a:t>- </a:t>
            </a:r>
            <a:r>
              <a:rPr lang="en-US" sz="1800" b="1" i="1" dirty="0" err="1"/>
              <a:t>Poslodavac</a:t>
            </a:r>
            <a:r>
              <a:rPr lang="en-US" sz="1800" b="1" i="1" dirty="0"/>
              <a:t> </a:t>
            </a:r>
            <a:r>
              <a:rPr lang="en-US" sz="1800" b="1" i="1" dirty="0" err="1"/>
              <a:t>sljedbenik</a:t>
            </a:r>
            <a:r>
              <a:rPr lang="en-US" sz="1800" b="1" i="1" dirty="0"/>
              <a:t> </a:t>
            </a:r>
            <a:r>
              <a:rPr lang="en-US" sz="1800" b="1" i="1" dirty="0" err="1"/>
              <a:t>solidarno</a:t>
            </a:r>
            <a:r>
              <a:rPr lang="en-US" sz="1800" dirty="0"/>
              <a:t> </a:t>
            </a:r>
            <a:r>
              <a:rPr lang="en-US" sz="1800" dirty="0" err="1"/>
              <a:t>sa</a:t>
            </a:r>
            <a:r>
              <a:rPr lang="en-US" sz="1800" dirty="0"/>
              <a:t> </a:t>
            </a:r>
            <a:r>
              <a:rPr lang="en-US" sz="1800" dirty="0" err="1"/>
              <a:t>poslodavcem</a:t>
            </a:r>
            <a:r>
              <a:rPr lang="en-US" sz="1800" dirty="0"/>
              <a:t> </a:t>
            </a:r>
            <a:r>
              <a:rPr lang="en-US" sz="1800" dirty="0" err="1"/>
              <a:t>prethodnikom</a:t>
            </a:r>
            <a:r>
              <a:rPr lang="en-US" sz="1800" dirty="0"/>
              <a:t>, </a:t>
            </a:r>
            <a:r>
              <a:rPr lang="en-US" sz="1800" b="1" i="1" dirty="0" err="1"/>
              <a:t>odgovara</a:t>
            </a:r>
            <a:r>
              <a:rPr lang="en-US" sz="1800" b="1" i="1" dirty="0"/>
              <a:t> </a:t>
            </a:r>
            <a:r>
              <a:rPr lang="en-US" sz="1800" b="1" i="1" dirty="0" err="1"/>
              <a:t>za</a:t>
            </a:r>
            <a:r>
              <a:rPr lang="en-US" sz="1800" b="1" i="1" dirty="0"/>
              <a:t> </a:t>
            </a:r>
            <a:r>
              <a:rPr lang="en-US" sz="1800" b="1" i="1" dirty="0" err="1"/>
              <a:t>obaveze</a:t>
            </a:r>
            <a:r>
              <a:rPr lang="en-US" sz="1800" b="1" i="1" dirty="0"/>
              <a:t> </a:t>
            </a:r>
            <a:r>
              <a:rPr lang="en-US" sz="1800" b="1" i="1" dirty="0" err="1"/>
              <a:t>iz</a:t>
            </a:r>
            <a:r>
              <a:rPr lang="en-US" sz="1800" b="1" i="1" dirty="0"/>
              <a:t> </a:t>
            </a:r>
            <a:r>
              <a:rPr lang="en-US" sz="1800" b="1" i="1" dirty="0" err="1"/>
              <a:t>radnog</a:t>
            </a:r>
            <a:r>
              <a:rPr lang="en-US" sz="1800" b="1" i="1" dirty="0"/>
              <a:t> </a:t>
            </a:r>
            <a:r>
              <a:rPr lang="en-US" sz="1800" b="1" i="1" dirty="0" err="1"/>
              <a:t>odnosa</a:t>
            </a:r>
            <a:r>
              <a:rPr lang="en-US" sz="1800" b="1" i="1" dirty="0"/>
              <a:t> </a:t>
            </a:r>
            <a:r>
              <a:rPr lang="en-US" sz="1800" b="1" i="1" dirty="0" err="1"/>
              <a:t>prema</a:t>
            </a:r>
            <a:r>
              <a:rPr lang="en-US" sz="1800" b="1" i="1" dirty="0"/>
              <a:t> </a:t>
            </a:r>
            <a:r>
              <a:rPr lang="en-US" sz="1800" b="1" i="1" dirty="0" err="1"/>
              <a:t>zaposlenima</a:t>
            </a:r>
            <a:r>
              <a:rPr lang="en-US" sz="1800" b="1" i="1" dirty="0"/>
              <a:t>, </a:t>
            </a:r>
            <a:r>
              <a:rPr lang="en-US" sz="1800" b="1" i="1" dirty="0" err="1"/>
              <a:t>nastale</a:t>
            </a:r>
            <a:r>
              <a:rPr lang="en-US" sz="1800" b="1" i="1" dirty="0"/>
              <a:t> do </a:t>
            </a:r>
            <a:r>
              <a:rPr lang="en-US" sz="1800" b="1" i="1" dirty="0" err="1"/>
              <a:t>dana</a:t>
            </a:r>
            <a:r>
              <a:rPr lang="en-US" sz="1800" b="1" i="1" dirty="0"/>
              <a:t> </a:t>
            </a:r>
            <a:r>
              <a:rPr lang="en-US" sz="1800" b="1" i="1" dirty="0" err="1"/>
              <a:t>prenošenja</a:t>
            </a:r>
            <a:r>
              <a:rPr lang="en-US" sz="1800" b="1" i="1" dirty="0"/>
              <a:t> </a:t>
            </a:r>
            <a:r>
              <a:rPr lang="en-US" sz="1800" b="1" i="1" dirty="0" err="1"/>
              <a:t>ugovora</a:t>
            </a:r>
            <a:r>
              <a:rPr lang="en-US" sz="1800" b="1" i="1" dirty="0"/>
              <a:t> o </a:t>
            </a:r>
            <a:r>
              <a:rPr lang="en-US" sz="1800" b="1" i="1" dirty="0" err="1"/>
              <a:t>radu</a:t>
            </a:r>
            <a:r>
              <a:rPr lang="sr-Latn-ME" sz="1800" dirty="0"/>
              <a:t>;</a:t>
            </a:r>
          </a:p>
          <a:p>
            <a:pPr marL="0" indent="0">
              <a:lnSpc>
                <a:spcPct val="90000"/>
              </a:lnSpc>
              <a:buClr>
                <a:srgbClr val="FF0000"/>
              </a:buClr>
              <a:buNone/>
            </a:pPr>
            <a:endParaRPr lang="sr-Latn-ME" sz="1800" b="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7749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Zaštita zaposlenihn u slučaju stečajnog postupka</a:t>
            </a:r>
          </a:p>
          <a:p>
            <a:pPr>
              <a:lnSpc>
                <a:spcPct val="90000"/>
              </a:lnSpc>
              <a:buClr>
                <a:srgbClr val="FF0000"/>
              </a:buClr>
            </a:pPr>
            <a:endParaRPr lang="sr-Latn-ME" sz="1800" b="1" dirty="0">
              <a:solidFill>
                <a:srgbClr val="000066"/>
              </a:solidFill>
            </a:endParaRPr>
          </a:p>
          <a:p>
            <a:pPr marL="0" indent="0">
              <a:lnSpc>
                <a:spcPct val="90000"/>
              </a:lnSpc>
              <a:buClr>
                <a:srgbClr val="FF0000"/>
              </a:buClr>
              <a:buNone/>
            </a:pPr>
            <a:r>
              <a:rPr lang="sr-Latn-ME" sz="1800" dirty="0"/>
              <a:t>- </a:t>
            </a:r>
            <a:r>
              <a:rPr lang="en-US" sz="1800" dirty="0" err="1"/>
              <a:t>Zaposlenom</a:t>
            </a:r>
            <a:r>
              <a:rPr lang="en-US" sz="1800" dirty="0"/>
              <a:t> </a:t>
            </a:r>
            <a:r>
              <a:rPr lang="en-US" sz="1800" dirty="0" err="1"/>
              <a:t>kod</a:t>
            </a:r>
            <a:r>
              <a:rPr lang="en-US" sz="1800" dirty="0"/>
              <a:t> </a:t>
            </a:r>
            <a:r>
              <a:rPr lang="en-US" sz="1800" dirty="0" err="1"/>
              <a:t>poslodavca</a:t>
            </a:r>
            <a:r>
              <a:rPr lang="en-US" sz="1800" dirty="0"/>
              <a:t> </a:t>
            </a:r>
            <a:r>
              <a:rPr lang="en-US" sz="1800" dirty="0" err="1"/>
              <a:t>nad</a:t>
            </a:r>
            <a:r>
              <a:rPr lang="en-US" sz="1800" dirty="0"/>
              <a:t> </a:t>
            </a:r>
            <a:r>
              <a:rPr lang="en-US" sz="1800" dirty="0" err="1"/>
              <a:t>kojim</a:t>
            </a:r>
            <a:r>
              <a:rPr lang="en-US" sz="1800" dirty="0"/>
              <a:t> je </a:t>
            </a:r>
            <a:r>
              <a:rPr lang="en-US" sz="1800" dirty="0" err="1"/>
              <a:t>pokrenut</a:t>
            </a:r>
            <a:r>
              <a:rPr lang="en-US" sz="1800" dirty="0"/>
              <a:t> </a:t>
            </a:r>
            <a:r>
              <a:rPr lang="en-US" sz="1800" dirty="0" err="1"/>
              <a:t>stečajni</a:t>
            </a:r>
            <a:r>
              <a:rPr lang="en-US" sz="1800" dirty="0"/>
              <a:t> </a:t>
            </a:r>
            <a:r>
              <a:rPr lang="en-US" sz="1800" dirty="0" err="1"/>
              <a:t>postupak</a:t>
            </a:r>
            <a:r>
              <a:rPr lang="en-US" sz="1800" dirty="0"/>
              <a:t> </a:t>
            </a:r>
            <a:r>
              <a:rPr lang="en-US" sz="1800" dirty="0" err="1"/>
              <a:t>i</a:t>
            </a:r>
            <a:r>
              <a:rPr lang="en-US" sz="1800" dirty="0"/>
              <a:t> </a:t>
            </a:r>
            <a:r>
              <a:rPr lang="en-US" sz="1800" dirty="0" err="1"/>
              <a:t>kome</a:t>
            </a:r>
            <a:r>
              <a:rPr lang="en-US" sz="1800" dirty="0"/>
              <a:t> </a:t>
            </a:r>
            <a:r>
              <a:rPr lang="en-US" sz="1800" dirty="0" err="1"/>
              <a:t>su</a:t>
            </a:r>
            <a:r>
              <a:rPr lang="en-US" sz="1800" dirty="0"/>
              <a:t> </a:t>
            </a:r>
            <a:r>
              <a:rPr lang="en-US" sz="1800" dirty="0" err="1"/>
              <a:t>potraživanja</a:t>
            </a:r>
            <a:r>
              <a:rPr lang="en-US" sz="1800" dirty="0"/>
              <a:t> </a:t>
            </a:r>
            <a:r>
              <a:rPr lang="en-US" sz="1800" dirty="0" err="1"/>
              <a:t>utvrđena</a:t>
            </a:r>
            <a:r>
              <a:rPr lang="en-US" sz="1800" dirty="0"/>
              <a:t> u </a:t>
            </a:r>
            <a:r>
              <a:rPr lang="en-US" sz="1800" dirty="0" err="1"/>
              <a:t>skladu</a:t>
            </a:r>
            <a:r>
              <a:rPr lang="en-US" sz="1800" dirty="0"/>
              <a:t> </a:t>
            </a:r>
            <a:r>
              <a:rPr lang="en-US" sz="1800" dirty="0" err="1"/>
              <a:t>sa</a:t>
            </a:r>
            <a:r>
              <a:rPr lang="en-US" sz="1800" dirty="0"/>
              <a:t> </a:t>
            </a:r>
            <a:r>
              <a:rPr lang="en-US" sz="1800" dirty="0" err="1"/>
              <a:t>zakonom</a:t>
            </a:r>
            <a:r>
              <a:rPr lang="en-US" sz="1800" dirty="0"/>
              <a:t> </a:t>
            </a:r>
            <a:r>
              <a:rPr lang="en-US" sz="1800" dirty="0" err="1"/>
              <a:t>kojim</a:t>
            </a:r>
            <a:r>
              <a:rPr lang="en-US" sz="1800" dirty="0"/>
              <a:t> se </a:t>
            </a:r>
            <a:r>
              <a:rPr lang="en-US" sz="1800" dirty="0" err="1"/>
              <a:t>uređuje</a:t>
            </a:r>
            <a:r>
              <a:rPr lang="en-US" sz="1800" dirty="0"/>
              <a:t> </a:t>
            </a:r>
            <a:r>
              <a:rPr lang="en-US" sz="1800" dirty="0" err="1"/>
              <a:t>stečajni</a:t>
            </a:r>
            <a:r>
              <a:rPr lang="en-US" sz="1800" dirty="0"/>
              <a:t> </a:t>
            </a:r>
            <a:r>
              <a:rPr lang="en-US" sz="1800" dirty="0" err="1"/>
              <a:t>postupak</a:t>
            </a:r>
            <a:r>
              <a:rPr lang="en-US" sz="1800" dirty="0"/>
              <a:t>, </a:t>
            </a:r>
            <a:r>
              <a:rPr lang="en-US" sz="1800" b="1" i="1" dirty="0" err="1"/>
              <a:t>doprinose</a:t>
            </a:r>
            <a:r>
              <a:rPr lang="en-US" sz="1800" b="1" i="1" dirty="0"/>
              <a:t> </a:t>
            </a:r>
            <a:r>
              <a:rPr lang="en-US" sz="1800" b="1" i="1" dirty="0" err="1"/>
              <a:t>za</a:t>
            </a:r>
            <a:r>
              <a:rPr lang="en-US" sz="1800" b="1" i="1" dirty="0"/>
              <a:t> </a:t>
            </a:r>
            <a:r>
              <a:rPr lang="en-US" sz="1800" b="1" i="1" dirty="0" err="1"/>
              <a:t>penzijsko</a:t>
            </a:r>
            <a:r>
              <a:rPr lang="en-US" sz="1800" b="1" i="1" dirty="0"/>
              <a:t> </a:t>
            </a:r>
            <a:r>
              <a:rPr lang="en-US" sz="1800" b="1" i="1" dirty="0" err="1"/>
              <a:t>i</a:t>
            </a:r>
            <a:r>
              <a:rPr lang="en-US" sz="1800" b="1" i="1" dirty="0"/>
              <a:t> </a:t>
            </a:r>
            <a:r>
              <a:rPr lang="en-US" sz="1800" b="1" i="1" dirty="0" err="1"/>
              <a:t>invalidsko</a:t>
            </a:r>
            <a:r>
              <a:rPr lang="en-US" sz="1800" b="1" i="1" dirty="0"/>
              <a:t> </a:t>
            </a:r>
            <a:r>
              <a:rPr lang="en-US" sz="1800" b="1" i="1" dirty="0" err="1"/>
              <a:t>osiguranje</a:t>
            </a:r>
            <a:r>
              <a:rPr lang="en-US" sz="1800" b="1" i="1" dirty="0"/>
              <a:t> </a:t>
            </a:r>
            <a:r>
              <a:rPr lang="en-US" sz="1800" b="1" i="1" dirty="0" err="1"/>
              <a:t>za</a:t>
            </a:r>
            <a:r>
              <a:rPr lang="en-US" sz="1800" b="1" i="1" dirty="0"/>
              <a:t> </a:t>
            </a:r>
            <a:r>
              <a:rPr lang="en-US" sz="1800" b="1" i="1" dirty="0" err="1"/>
              <a:t>godine</a:t>
            </a:r>
            <a:r>
              <a:rPr lang="en-US" sz="1800" b="1" i="1" dirty="0"/>
              <a:t> </a:t>
            </a:r>
            <a:r>
              <a:rPr lang="en-US" sz="1800" b="1" i="1" dirty="0" err="1"/>
              <a:t>radnog</a:t>
            </a:r>
            <a:r>
              <a:rPr lang="en-US" sz="1800" b="1" i="1" dirty="0"/>
              <a:t> </a:t>
            </a:r>
            <a:r>
              <a:rPr lang="en-US" sz="1800" b="1" i="1" dirty="0" err="1"/>
              <a:t>staža</a:t>
            </a:r>
            <a:r>
              <a:rPr lang="en-US" sz="1800" b="1" i="1" dirty="0"/>
              <a:t> </a:t>
            </a:r>
            <a:r>
              <a:rPr lang="en-US" sz="1800" b="1" i="1" dirty="0" err="1"/>
              <a:t>koje</a:t>
            </a:r>
            <a:r>
              <a:rPr lang="en-US" sz="1800" b="1" i="1" dirty="0"/>
              <a:t> mu </a:t>
            </a:r>
            <a:r>
              <a:rPr lang="en-US" sz="1800" b="1" i="1" dirty="0" err="1"/>
              <a:t>nedostaju</a:t>
            </a:r>
            <a:r>
              <a:rPr lang="en-US" sz="1800" b="1" i="1" dirty="0"/>
              <a:t> </a:t>
            </a:r>
            <a:r>
              <a:rPr lang="en-US" sz="1800" b="1" i="1" dirty="0" err="1"/>
              <a:t>za</a:t>
            </a:r>
            <a:r>
              <a:rPr lang="en-US" sz="1800" b="1" i="1" dirty="0"/>
              <a:t> </a:t>
            </a:r>
            <a:r>
              <a:rPr lang="en-US" sz="1800" b="1" i="1" dirty="0" err="1"/>
              <a:t>sticanje</a:t>
            </a:r>
            <a:r>
              <a:rPr lang="en-US" sz="1800" b="1" i="1" dirty="0"/>
              <a:t> </a:t>
            </a:r>
            <a:r>
              <a:rPr lang="en-US" sz="1800" b="1" i="1" dirty="0" err="1"/>
              <a:t>uslova</a:t>
            </a:r>
            <a:r>
              <a:rPr lang="en-US" sz="1800" b="1" i="1" dirty="0"/>
              <a:t> </a:t>
            </a:r>
            <a:r>
              <a:rPr lang="en-US" sz="1800" b="1" i="1" dirty="0" err="1"/>
              <a:t>na</a:t>
            </a:r>
            <a:r>
              <a:rPr lang="en-US" sz="1800" b="1" i="1" dirty="0"/>
              <a:t> </a:t>
            </a:r>
            <a:r>
              <a:rPr lang="en-US" sz="1800" b="1" i="1" dirty="0" err="1"/>
              <a:t>penziju</a:t>
            </a:r>
            <a:r>
              <a:rPr lang="en-US" sz="1800" b="1" i="1" dirty="0"/>
              <a:t> </a:t>
            </a:r>
            <a:r>
              <a:rPr lang="en-US" sz="1800" b="1" i="1" dirty="0" err="1"/>
              <a:t>za</a:t>
            </a:r>
            <a:r>
              <a:rPr lang="en-US" sz="1800" b="1" i="1" dirty="0"/>
              <a:t> </a:t>
            </a:r>
            <a:r>
              <a:rPr lang="en-US" sz="1800" b="1" i="1" dirty="0" err="1"/>
              <a:t>koji</a:t>
            </a:r>
            <a:r>
              <a:rPr lang="en-US" sz="1800" b="1" i="1" dirty="0"/>
              <a:t> period mu </a:t>
            </a:r>
            <a:r>
              <a:rPr lang="en-US" sz="1800" b="1" i="1" dirty="0" err="1"/>
              <a:t>poslodavac</a:t>
            </a:r>
            <a:r>
              <a:rPr lang="en-US" sz="1800" b="1" i="1" dirty="0"/>
              <a:t> </a:t>
            </a:r>
            <a:r>
              <a:rPr lang="en-US" sz="1800" b="1" i="1" dirty="0" err="1"/>
              <a:t>nije</a:t>
            </a:r>
            <a:r>
              <a:rPr lang="en-US" sz="1800" b="1" i="1" dirty="0"/>
              <a:t> </a:t>
            </a:r>
            <a:r>
              <a:rPr lang="en-US" sz="1800" b="1" i="1" dirty="0" err="1"/>
              <a:t>vršio</a:t>
            </a:r>
            <a:r>
              <a:rPr lang="en-US" sz="1800" b="1" i="1" dirty="0"/>
              <a:t> </a:t>
            </a:r>
            <a:r>
              <a:rPr lang="en-US" sz="1800" b="1" i="1" dirty="0" err="1"/>
              <a:t>uplatu</a:t>
            </a:r>
            <a:r>
              <a:rPr lang="en-US" sz="1800" b="1" i="1" dirty="0"/>
              <a:t> tog </a:t>
            </a:r>
            <a:r>
              <a:rPr lang="en-US" sz="1800" b="1" i="1" dirty="0" err="1"/>
              <a:t>doprinosa</a:t>
            </a:r>
            <a:r>
              <a:rPr lang="en-US" sz="1800" b="1" i="1" dirty="0"/>
              <a:t>, </a:t>
            </a:r>
            <a:r>
              <a:rPr lang="en-US" sz="1800" b="1" i="1" dirty="0" err="1"/>
              <a:t>uplaćuje</a:t>
            </a:r>
            <a:r>
              <a:rPr lang="en-US" sz="1800" b="1" i="1" dirty="0"/>
              <a:t> Fond </a:t>
            </a:r>
            <a:r>
              <a:rPr lang="en-US" sz="1800" b="1" i="1" dirty="0" err="1"/>
              <a:t>rada</a:t>
            </a:r>
            <a:r>
              <a:rPr lang="en-US" sz="1800" dirty="0"/>
              <a:t>, </a:t>
            </a:r>
            <a:r>
              <a:rPr lang="en-US" sz="1800" b="1" i="1" dirty="0" err="1"/>
              <a:t>nezavisno</a:t>
            </a:r>
            <a:r>
              <a:rPr lang="en-US" sz="1800" b="1" i="1" dirty="0"/>
              <a:t> od </a:t>
            </a:r>
            <a:r>
              <a:rPr lang="en-US" sz="1800" b="1" i="1" dirty="0" err="1"/>
              <a:t>okončanja</a:t>
            </a:r>
            <a:r>
              <a:rPr lang="en-US" sz="1800" b="1" i="1" dirty="0"/>
              <a:t> </a:t>
            </a:r>
            <a:r>
              <a:rPr lang="en-US" sz="1800" b="1" i="1" dirty="0" err="1"/>
              <a:t>stečajnog</a:t>
            </a:r>
            <a:r>
              <a:rPr lang="en-US" sz="1800" b="1" i="1" dirty="0"/>
              <a:t> </a:t>
            </a:r>
            <a:r>
              <a:rPr lang="en-US" sz="1800" b="1" i="1" dirty="0" err="1"/>
              <a:t>postupka</a:t>
            </a:r>
            <a:r>
              <a:rPr lang="sr-Latn-ME" sz="1800" b="1" i="1" dirty="0"/>
              <a:t>;</a:t>
            </a:r>
          </a:p>
          <a:p>
            <a:pPr marL="0" indent="0">
              <a:lnSpc>
                <a:spcPct val="90000"/>
              </a:lnSpc>
              <a:buClr>
                <a:srgbClr val="FF0000"/>
              </a:buClr>
              <a:buNone/>
            </a:pPr>
            <a:r>
              <a:rPr lang="sr-Latn-ME" sz="1800" b="1" dirty="0">
                <a:solidFill>
                  <a:srgbClr val="000066"/>
                </a:solidFill>
              </a:rPr>
              <a:t>- </a:t>
            </a:r>
            <a:r>
              <a:rPr lang="sr-Latn-ME" sz="1800" dirty="0"/>
              <a:t>Osnovicu za uplatu doprinosa izprethodnog stava, čini minimalna zarada u Crnoj Gori, utvrđena prije podnošenja zahtjeva Fondu rada</a:t>
            </a:r>
          </a:p>
          <a:p>
            <a:pPr marL="0" indent="0">
              <a:lnSpc>
                <a:spcPct val="90000"/>
              </a:lnSpc>
              <a:buClr>
                <a:srgbClr val="FF0000"/>
              </a:buClr>
              <a:buNone/>
            </a:pPr>
            <a:r>
              <a:rPr lang="sr-Latn-ME" sz="1800" dirty="0"/>
              <a:t>- </a:t>
            </a:r>
            <a:r>
              <a:rPr lang="sr-Latn-ME" sz="1800" b="1" i="1" dirty="0"/>
              <a:t>Fond rada je dužan da uplati doprinose za dopunsko penzijsko i invalidsko osiguranje, uključujući i doprinose za porodičnu penziju</a:t>
            </a:r>
            <a:r>
              <a:rPr lang="sr-Latn-ME" sz="1800" dirty="0"/>
              <a:t>, zaposlenom kod poslodavca nad kojim je pokrenut stečajni postupak i kome su potraživanja utvrđena u skladu sa zakonom kojim se uređuje stečajni postupak, </a:t>
            </a:r>
            <a:r>
              <a:rPr lang="sr-Latn-ME" sz="1800" b="1" i="1" dirty="0"/>
              <a:t>kao i zaposlenom koji je bio u radnom odnosu kod tog poslodavca</a:t>
            </a:r>
          </a:p>
          <a:p>
            <a:pPr marL="0" indent="0">
              <a:lnSpc>
                <a:spcPct val="90000"/>
              </a:lnSpc>
              <a:buClr>
                <a:srgbClr val="FF0000"/>
              </a:buClr>
              <a:buNone/>
            </a:pPr>
            <a:r>
              <a:rPr lang="sr-Latn-ME" sz="1800" b="1" dirty="0">
                <a:solidFill>
                  <a:srgbClr val="000066"/>
                </a:solidFill>
              </a:rPr>
              <a:t>-  </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9653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Zaštita zbog trudnoće i njege djeteta</a:t>
            </a:r>
          </a:p>
          <a:p>
            <a:pPr marL="0" lvl="0" indent="0">
              <a:buNone/>
            </a:pPr>
            <a:r>
              <a:rPr lang="sr-Latn-ME" sz="1800" dirty="0"/>
              <a:t>- </a:t>
            </a:r>
            <a:r>
              <a:rPr lang="en-US" sz="1800" dirty="0" err="1"/>
              <a:t>Žena</a:t>
            </a:r>
            <a:r>
              <a:rPr lang="en-US" sz="1800" dirty="0"/>
              <a:t> u </a:t>
            </a:r>
            <a:r>
              <a:rPr lang="en-US" sz="1800" dirty="0" err="1"/>
              <a:t>toku</a:t>
            </a:r>
            <a:r>
              <a:rPr lang="en-US" sz="1800" dirty="0"/>
              <a:t> </a:t>
            </a:r>
            <a:r>
              <a:rPr lang="en-US" sz="1800" dirty="0" err="1"/>
              <a:t>trudnoće</a:t>
            </a:r>
            <a:r>
              <a:rPr lang="en-US" sz="1800" dirty="0"/>
              <a:t> </a:t>
            </a:r>
            <a:r>
              <a:rPr lang="en-US" sz="1800" dirty="0" err="1"/>
              <a:t>ima</a:t>
            </a:r>
            <a:r>
              <a:rPr lang="en-US" sz="1800" dirty="0"/>
              <a:t> </a:t>
            </a:r>
            <a:r>
              <a:rPr lang="en-US" sz="1800" dirty="0" err="1"/>
              <a:t>pravo</a:t>
            </a:r>
            <a:r>
              <a:rPr lang="en-US" sz="1800" dirty="0"/>
              <a:t> </a:t>
            </a:r>
            <a:r>
              <a:rPr lang="en-US" sz="1800" dirty="0" err="1"/>
              <a:t>na</a:t>
            </a:r>
            <a:r>
              <a:rPr lang="en-US" sz="1800" dirty="0"/>
              <a:t> </a:t>
            </a:r>
            <a:r>
              <a:rPr lang="en-US" sz="1800" b="1" dirty="0" err="1"/>
              <a:t>jedan</a:t>
            </a:r>
            <a:r>
              <a:rPr lang="en-US" sz="1800" b="1" dirty="0"/>
              <a:t> </a:t>
            </a:r>
            <a:r>
              <a:rPr lang="en-US" sz="1800" b="1" dirty="0" err="1"/>
              <a:t>dan</a:t>
            </a:r>
            <a:r>
              <a:rPr lang="en-US" sz="1800" b="1" dirty="0"/>
              <a:t> </a:t>
            </a:r>
            <a:r>
              <a:rPr lang="en-US" sz="1800" b="1" dirty="0" err="1"/>
              <a:t>odsustva</a:t>
            </a:r>
            <a:r>
              <a:rPr lang="en-US" sz="1800" b="1" dirty="0"/>
              <a:t> </a:t>
            </a:r>
            <a:r>
              <a:rPr lang="en-US" sz="1800" b="1" dirty="0" err="1"/>
              <a:t>sa</a:t>
            </a:r>
            <a:r>
              <a:rPr lang="en-US" sz="1800" b="1" dirty="0"/>
              <a:t> </a:t>
            </a:r>
            <a:r>
              <a:rPr lang="en-US" sz="1800" b="1" dirty="0" err="1"/>
              <a:t>rada</a:t>
            </a:r>
            <a:r>
              <a:rPr lang="en-US" sz="1800" b="1" dirty="0"/>
              <a:t> u </a:t>
            </a:r>
            <a:r>
              <a:rPr lang="en-US" sz="1800" b="1" dirty="0" err="1"/>
              <a:t>toku</a:t>
            </a:r>
            <a:r>
              <a:rPr lang="en-US" sz="1800" b="1" dirty="0"/>
              <a:t> </a:t>
            </a:r>
            <a:r>
              <a:rPr lang="en-US" sz="1800" b="1" dirty="0" err="1"/>
              <a:t>mjeseca</a:t>
            </a:r>
            <a:r>
              <a:rPr lang="en-US" sz="1800" b="1" dirty="0"/>
              <a:t> </a:t>
            </a:r>
            <a:r>
              <a:rPr lang="en-US" sz="1800" b="1" dirty="0" err="1"/>
              <a:t>radi</a:t>
            </a:r>
            <a:r>
              <a:rPr lang="en-US" sz="1800" b="1" dirty="0"/>
              <a:t> </a:t>
            </a:r>
            <a:r>
              <a:rPr lang="en-US" sz="1800" b="1" dirty="0" err="1"/>
              <a:t>obavljanja</a:t>
            </a:r>
            <a:r>
              <a:rPr lang="en-US" sz="1800" b="1" dirty="0"/>
              <a:t> </a:t>
            </a:r>
            <a:r>
              <a:rPr lang="en-US" sz="1800" b="1" dirty="0" err="1"/>
              <a:t>prenatalnih</a:t>
            </a:r>
            <a:r>
              <a:rPr lang="en-US" sz="1800" b="1" dirty="0"/>
              <a:t> </a:t>
            </a:r>
            <a:r>
              <a:rPr lang="en-US" sz="1800" b="1" dirty="0" err="1"/>
              <a:t>pregleda</a:t>
            </a:r>
            <a:r>
              <a:rPr lang="en-US" sz="1800" dirty="0"/>
              <a:t>, </a:t>
            </a:r>
            <a:r>
              <a:rPr lang="en-US" sz="1800" dirty="0" err="1"/>
              <a:t>ako</a:t>
            </a:r>
            <a:r>
              <a:rPr lang="en-US" sz="1800" dirty="0"/>
              <a:t> </a:t>
            </a:r>
            <a:r>
              <a:rPr lang="en-US" sz="1800" dirty="0" err="1"/>
              <a:t>posebnim</a:t>
            </a:r>
            <a:r>
              <a:rPr lang="en-US" sz="1800" dirty="0"/>
              <a:t> </a:t>
            </a:r>
            <a:r>
              <a:rPr lang="en-US" sz="1800" dirty="0" err="1"/>
              <a:t>propisom</a:t>
            </a:r>
            <a:r>
              <a:rPr lang="en-US" sz="1800" dirty="0"/>
              <a:t> </a:t>
            </a:r>
            <a:r>
              <a:rPr lang="en-US" sz="1800" dirty="0" err="1"/>
              <a:t>nije</a:t>
            </a:r>
            <a:r>
              <a:rPr lang="en-US" sz="1800" dirty="0"/>
              <a:t> </a:t>
            </a:r>
            <a:r>
              <a:rPr lang="en-US" sz="1800" dirty="0" err="1"/>
              <a:t>drugačije</a:t>
            </a:r>
            <a:r>
              <a:rPr lang="en-US" sz="1800" dirty="0"/>
              <a:t> </a:t>
            </a:r>
            <a:r>
              <a:rPr lang="en-US" sz="1800" dirty="0" err="1"/>
              <a:t>određeno</a:t>
            </a:r>
            <a:r>
              <a:rPr lang="sr-Latn-ME" sz="1800" dirty="0"/>
              <a:t>, s tim što je dužna da obavijesti poslodavca</a:t>
            </a:r>
            <a:r>
              <a:rPr lang="en-US" sz="1800" dirty="0"/>
              <a:t> tri </a:t>
            </a:r>
            <a:r>
              <a:rPr lang="en-US" sz="1800" dirty="0" err="1"/>
              <a:t>dana</a:t>
            </a:r>
            <a:r>
              <a:rPr lang="en-US" sz="1800" dirty="0"/>
              <a:t> </a:t>
            </a:r>
            <a:r>
              <a:rPr lang="en-US" sz="1800" dirty="0" err="1"/>
              <a:t>prije</a:t>
            </a:r>
            <a:r>
              <a:rPr lang="en-US" sz="1800" dirty="0"/>
              <a:t> </a:t>
            </a:r>
            <a:r>
              <a:rPr lang="en-US" sz="1800" dirty="0" err="1"/>
              <a:t>zakazanog</a:t>
            </a:r>
            <a:r>
              <a:rPr lang="en-US" sz="1800" dirty="0"/>
              <a:t> </a:t>
            </a:r>
            <a:r>
              <a:rPr lang="en-US" sz="1800" dirty="0" err="1"/>
              <a:t>vremena</a:t>
            </a:r>
            <a:r>
              <a:rPr lang="en-US" sz="1800" dirty="0"/>
              <a:t> </a:t>
            </a:r>
            <a:r>
              <a:rPr lang="en-US" sz="1800" dirty="0" err="1"/>
              <a:t>za</a:t>
            </a:r>
            <a:r>
              <a:rPr lang="en-US" sz="1800" dirty="0"/>
              <a:t> </a:t>
            </a:r>
            <a:r>
              <a:rPr lang="en-US" sz="1800" dirty="0" err="1"/>
              <a:t>prenatalni</a:t>
            </a:r>
            <a:r>
              <a:rPr lang="en-US" sz="1800" dirty="0"/>
              <a:t> </a:t>
            </a:r>
            <a:r>
              <a:rPr lang="en-US" sz="1800" dirty="0" err="1"/>
              <a:t>pregled</a:t>
            </a:r>
            <a:r>
              <a:rPr lang="en-US" sz="1800" dirty="0"/>
              <a:t> </a:t>
            </a:r>
            <a:r>
              <a:rPr lang="en-US" sz="1800" dirty="0" err="1"/>
              <a:t>i</a:t>
            </a:r>
            <a:r>
              <a:rPr lang="en-US" sz="1800" dirty="0"/>
              <a:t> </a:t>
            </a:r>
            <a:r>
              <a:rPr lang="en-US" sz="1800" dirty="0" err="1"/>
              <a:t>na</a:t>
            </a:r>
            <a:r>
              <a:rPr lang="en-US" sz="1800" dirty="0"/>
              <a:t> </a:t>
            </a:r>
            <a:r>
              <a:rPr lang="en-US" sz="1800" dirty="0" err="1"/>
              <a:t>njegov</a:t>
            </a:r>
            <a:r>
              <a:rPr lang="en-US" sz="1800" dirty="0"/>
              <a:t> </a:t>
            </a:r>
            <a:r>
              <a:rPr lang="en-US" sz="1800" dirty="0" err="1"/>
              <a:t>zahtjev</a:t>
            </a:r>
            <a:r>
              <a:rPr lang="en-US" sz="1800" dirty="0"/>
              <a:t> da mu </a:t>
            </a:r>
            <a:r>
              <a:rPr lang="en-US" sz="1800" dirty="0" err="1"/>
              <a:t>dostavi</a:t>
            </a:r>
            <a:r>
              <a:rPr lang="en-US" sz="1800" dirty="0"/>
              <a:t> </a:t>
            </a:r>
            <a:r>
              <a:rPr lang="en-US" sz="1800" dirty="0" err="1"/>
              <a:t>dokaz</a:t>
            </a:r>
            <a:r>
              <a:rPr lang="en-US" sz="1800" dirty="0"/>
              <a:t> o </a:t>
            </a:r>
            <a:r>
              <a:rPr lang="en-US" sz="1800" dirty="0" err="1"/>
              <a:t>izvršenom</a:t>
            </a:r>
            <a:r>
              <a:rPr lang="en-US" sz="1800" dirty="0"/>
              <a:t> </a:t>
            </a:r>
            <a:r>
              <a:rPr lang="en-US" sz="1800" dirty="0" err="1"/>
              <a:t>pregledu</a:t>
            </a:r>
            <a:r>
              <a:rPr lang="sr-Latn-ME" sz="1800" dirty="0"/>
              <a:t>;</a:t>
            </a:r>
          </a:p>
          <a:p>
            <a:pPr marL="0" lvl="0" indent="0">
              <a:buNone/>
            </a:pPr>
            <a:r>
              <a:rPr lang="sr-Latn-ME" sz="1800" b="1" dirty="0">
                <a:solidFill>
                  <a:srgbClr val="000066"/>
                </a:solidFill>
              </a:rPr>
              <a:t>- </a:t>
            </a:r>
            <a:r>
              <a:rPr lang="fi-FI" sz="1800" dirty="0"/>
              <a:t>Poslodavac </a:t>
            </a:r>
            <a:r>
              <a:rPr lang="fi-FI" sz="1800" b="1" i="1" dirty="0"/>
              <a:t>ne može da otkaže ugovor o radu zaposlenoj ženi  u toku trudnoće</a:t>
            </a:r>
            <a:r>
              <a:rPr lang="fi-FI" sz="1800" dirty="0"/>
              <a:t> i korišćenja prava na porodiljsko i roditeljsko odsustvo</a:t>
            </a:r>
            <a:r>
              <a:rPr lang="sr-Latn-ME" sz="1800" dirty="0"/>
              <a:t>, </a:t>
            </a:r>
            <a:r>
              <a:rPr lang="sr-Latn-ME" sz="1800" b="1" dirty="0"/>
              <a:t>ako je ona dostavila dokaz o trudnoći u roku od tri dana od saznanja za trudnoću</a:t>
            </a:r>
            <a:endParaRPr lang="sr-Latn-ME" sz="1800" b="1" dirty="0">
              <a:solidFill>
                <a:srgbClr val="000066"/>
              </a:solidFill>
            </a:endParaRPr>
          </a:p>
          <a:p>
            <a:pPr marL="0" lvl="0" indent="0">
              <a:buNone/>
            </a:pPr>
            <a:r>
              <a:rPr lang="sr-Latn-ME" sz="1800" b="1" dirty="0">
                <a:solidFill>
                  <a:srgbClr val="000066"/>
                </a:solidFill>
              </a:rPr>
              <a:t>- </a:t>
            </a:r>
            <a:r>
              <a:rPr lang="fi-FI" sz="1800" dirty="0"/>
              <a:t>Za vrijeme odsustva sa rada zbog njege djeteta, </a:t>
            </a:r>
            <a:r>
              <a:rPr lang="fi-FI" sz="1800" b="1" i="1" dirty="0"/>
              <a:t>održavanja trudnoće, korišćenja porodiljskog, roditeljskog, usvojiteljskog, hraniteljskog odsustva </a:t>
            </a:r>
            <a:r>
              <a:rPr lang="fi-FI" sz="1800" dirty="0"/>
              <a:t>poslodavac </a:t>
            </a:r>
            <a:r>
              <a:rPr lang="fi-FI" sz="1800" b="1" i="1" dirty="0"/>
              <a:t>ne može zaposlenog proglasiti licem za čijim radom je prestala potreba</a:t>
            </a:r>
            <a:endParaRPr lang="sr-Latn-ME" sz="1800" b="1" i="1" dirty="0">
              <a:solidFill>
                <a:srgbClr val="000066"/>
              </a:solidFill>
            </a:endParaRPr>
          </a:p>
          <a:p>
            <a:pPr marL="0" lvl="0" indent="0">
              <a:buNone/>
            </a:pPr>
            <a:r>
              <a:rPr lang="sr-Latn-ME" sz="1800" b="1" dirty="0">
                <a:solidFill>
                  <a:srgbClr val="000066"/>
                </a:solidFill>
              </a:rPr>
              <a:t>- </a:t>
            </a:r>
            <a:r>
              <a:rPr lang="fi-FI" sz="1800" b="1" i="1" dirty="0"/>
              <a:t>Zaposlenom kome ugovor o radu na određeno vrijeme ističe u toku trudnoće</a:t>
            </a:r>
            <a:r>
              <a:rPr lang="fi-FI" sz="1800" dirty="0"/>
              <a:t>, korišćenja privremene spriječenosti po osnovu održavanja trudnoće</a:t>
            </a:r>
            <a:r>
              <a:rPr lang="fi-FI" sz="1800" b="1" dirty="0"/>
              <a:t>, </a:t>
            </a:r>
            <a:r>
              <a:rPr lang="fi-FI" sz="1800" dirty="0"/>
              <a:t>porodiljskog, odnosno roditeljskog odsustva, </a:t>
            </a:r>
            <a:r>
              <a:rPr lang="fi-FI" sz="1800" b="1" i="1" dirty="0"/>
              <a:t>rok za koji je ugovorom o radu zasnovao radni odnos na određeno vrijeme produžava se do isteka korišćenja prava na to odsustvo</a:t>
            </a:r>
            <a:endParaRPr lang="sr-Latn-ME" sz="1800" b="1" i="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6976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Zaštita zbog trudnoće i njege djeteta</a:t>
            </a:r>
          </a:p>
          <a:p>
            <a:pPr marL="0" indent="0">
              <a:buNone/>
            </a:pPr>
            <a:r>
              <a:rPr lang="sr-Latn-ME" sz="1800" dirty="0"/>
              <a:t>- </a:t>
            </a:r>
            <a:r>
              <a:rPr lang="fi-FI" sz="1800" b="1" i="1" dirty="0"/>
              <a:t>Na osnovu nalaza i preporuke nadležnog doktora medicine</a:t>
            </a:r>
            <a:r>
              <a:rPr lang="fi-FI" sz="1800" dirty="0"/>
              <a:t>, </a:t>
            </a:r>
            <a:r>
              <a:rPr lang="en-US" sz="1800" dirty="0"/>
              <a:t>ž</a:t>
            </a:r>
            <a:r>
              <a:rPr lang="fi-FI" sz="1800" dirty="0"/>
              <a:t>eni za vrijeme trudnoće i dok doji dijete, a koja radi na poslovima koji mogu  da ugroze njen život i zdravlje, odnosno koji mogu da ugroze život i zdravlje djeteta i nerođenog djeteta, </a:t>
            </a:r>
            <a:r>
              <a:rPr lang="fi-FI" sz="1800" b="1" i="1" dirty="0"/>
              <a:t>poslodavac je dužan da ponudi privremeno raspoređivanje na druge odgovarajuće poslove</a:t>
            </a:r>
            <a:r>
              <a:rPr lang="fi-FI" sz="1800" dirty="0"/>
              <a:t>.</a:t>
            </a:r>
            <a:endParaRPr lang="en-US" sz="1800" dirty="0"/>
          </a:p>
          <a:p>
            <a:pPr marL="0" indent="0">
              <a:buNone/>
            </a:pPr>
            <a:r>
              <a:rPr lang="sr-Latn-ME" sz="1800" dirty="0"/>
              <a:t>- </a:t>
            </a:r>
            <a:r>
              <a:rPr lang="fi-FI" sz="1800" dirty="0"/>
              <a:t>Zaposlena žena za vrijeme privremenog rasporeda na druge poslove ima sva prava iz radnog odnosa koja je imala prije privremenog raspoređivanja</a:t>
            </a:r>
            <a:endParaRPr lang="sr-Latn-ME" sz="1800" dirty="0"/>
          </a:p>
          <a:p>
            <a:pPr marL="0" indent="0">
              <a:buNone/>
            </a:pPr>
            <a:r>
              <a:rPr lang="sr-Latn-ME" sz="1800" dirty="0"/>
              <a:t>-</a:t>
            </a:r>
            <a:r>
              <a:rPr lang="fi-FI" sz="1800" dirty="0"/>
              <a:t>.</a:t>
            </a:r>
            <a:r>
              <a:rPr lang="fi-FI" sz="1800" b="1" i="1" dirty="0"/>
              <a:t>Ako poslodavac nije u mogućnosti da zaposlenoj ženi obezbijedi raspored na drugi odgovarajući posao</a:t>
            </a:r>
            <a:r>
              <a:rPr lang="fi-FI" sz="1800" dirty="0"/>
              <a:t>, a po nalazu doktora obavljanje poslova njenog radnog mjesta može da ugrozi njeno ili zdravlje djeteta ili nerođenog djeteta, </a:t>
            </a:r>
            <a:r>
              <a:rPr lang="fi-FI" sz="1800" b="1" i="1" dirty="0"/>
              <a:t>zaposlena žena ima pravo na odsustvo sa rada, uz naknadu zarade u skladu sa kolektivnim ugovorom</a:t>
            </a:r>
            <a:r>
              <a:rPr lang="fi-FI" sz="1800" dirty="0"/>
              <a:t>, koja ne može da bude manja od naknade koju bi zaposlena ostvarila da je na svom radnom mjestu</a:t>
            </a:r>
            <a:endParaRPr lang="sr-Latn-ME" sz="1800" b="1" i="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7088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Porodiljsko i Roditeljsko odsustvo</a:t>
            </a:r>
          </a:p>
          <a:p>
            <a:pPr marL="0" lvl="0" indent="0">
              <a:buNone/>
            </a:pPr>
            <a:r>
              <a:rPr lang="sr-Latn-ME" sz="1800" dirty="0"/>
              <a:t>- </a:t>
            </a:r>
            <a:r>
              <a:rPr lang="fi-FI" sz="1800" dirty="0"/>
              <a:t>Zaposlena žena koristi </a:t>
            </a:r>
            <a:r>
              <a:rPr lang="fi-FI" sz="1800" b="1" i="1" dirty="0"/>
              <a:t>obavezno porodiljsko odustvo od 98 dana</a:t>
            </a:r>
            <a:r>
              <a:rPr lang="fi-FI" sz="1800" dirty="0"/>
              <a:t>, od kojih je 28 dana prije dana očekivanog porođaja, </a:t>
            </a:r>
            <a:r>
              <a:rPr lang="fi-FI" sz="1800" b="1" i="1" dirty="0"/>
              <a:t>a 70 dana od rođenja djeteta</a:t>
            </a:r>
            <a:r>
              <a:rPr lang="fi-FI" sz="1800" dirty="0"/>
              <a:t>.</a:t>
            </a:r>
            <a:endParaRPr lang="en-US" sz="1800" dirty="0"/>
          </a:p>
          <a:p>
            <a:pPr marL="0" indent="0">
              <a:buNone/>
            </a:pPr>
            <a:r>
              <a:rPr lang="sr-Latn-ME" sz="1800" b="1" i="1" dirty="0">
                <a:solidFill>
                  <a:srgbClr val="000066"/>
                </a:solidFill>
              </a:rPr>
              <a:t>- </a:t>
            </a:r>
            <a:r>
              <a:rPr lang="fi-FI" sz="1800" dirty="0"/>
              <a:t>Roditeljsko odsustvo je pravo svakog od</a:t>
            </a:r>
            <a:r>
              <a:rPr lang="sr-Latn-ME" sz="1800" dirty="0"/>
              <a:t> </a:t>
            </a:r>
            <a:r>
              <a:rPr lang="fi-FI" sz="1800" dirty="0"/>
              <a:t>roditelja da koristi odsustvo sa rada zbog njege i staranja o djetetu.</a:t>
            </a:r>
            <a:endParaRPr lang="en-US" sz="1800" dirty="0"/>
          </a:p>
          <a:p>
            <a:pPr marL="0" indent="0">
              <a:buNone/>
            </a:pPr>
            <a:r>
              <a:rPr lang="sr-Latn-ME" sz="1800" dirty="0"/>
              <a:t>- </a:t>
            </a:r>
            <a:r>
              <a:rPr lang="fi-FI" sz="1800" b="1" i="1" dirty="0"/>
              <a:t>Ako je jedan od roditelja nezaposlen</a:t>
            </a:r>
            <a:r>
              <a:rPr lang="fi-FI" sz="1800" dirty="0"/>
              <a:t>, a drugi zaposlen, </a:t>
            </a:r>
            <a:r>
              <a:rPr lang="fi-FI" sz="1800" b="1" i="1" dirty="0"/>
              <a:t>zaposleni roditelj ima pravo na korišćenje roditeljskog odsustva</a:t>
            </a:r>
            <a:endParaRPr lang="en-US" sz="1800" dirty="0"/>
          </a:p>
          <a:p>
            <a:pPr marL="0" indent="0">
              <a:buNone/>
            </a:pPr>
            <a:r>
              <a:rPr lang="sr-Latn-ME" sz="1800" dirty="0"/>
              <a:t>- </a:t>
            </a:r>
            <a:r>
              <a:rPr lang="fi-FI" sz="1800" dirty="0"/>
              <a:t>Roditeljsko odsustvo se može koristiti nakon  isteka </a:t>
            </a:r>
            <a:r>
              <a:rPr lang="sr-Latn-ME" sz="1800" dirty="0"/>
              <a:t>porodiljskog odsustva</a:t>
            </a:r>
            <a:r>
              <a:rPr lang="fi-FI" sz="1800" dirty="0"/>
              <a:t>, </a:t>
            </a:r>
            <a:r>
              <a:rPr lang="fi-FI" sz="1800" b="1" i="1" dirty="0"/>
              <a:t>u trajanju do 365 dana od dana rođenja djeteta</a:t>
            </a:r>
            <a:r>
              <a:rPr lang="fi-FI" sz="1800" dirty="0"/>
              <a:t>.</a:t>
            </a:r>
            <a:endParaRPr lang="en-US" sz="1800" dirty="0"/>
          </a:p>
          <a:p>
            <a:pPr marL="0" indent="0">
              <a:buNone/>
            </a:pPr>
            <a:r>
              <a:rPr lang="sr-Latn-ME" sz="1800" dirty="0"/>
              <a:t>- </a:t>
            </a:r>
            <a:r>
              <a:rPr lang="fi-FI" sz="1800" dirty="0"/>
              <a:t>Pravo na roditeljsko odsustvo imaju oba roditelja </a:t>
            </a:r>
            <a:r>
              <a:rPr lang="fi-FI" sz="1800" b="1" dirty="0"/>
              <a:t>u jednakim djelovima</a:t>
            </a:r>
            <a:r>
              <a:rPr lang="fi-FI" sz="1800" dirty="0"/>
              <a:t>.</a:t>
            </a:r>
            <a:endParaRPr lang="en-US" sz="1800" dirty="0"/>
          </a:p>
          <a:p>
            <a:pPr marL="0" indent="0">
              <a:buNone/>
            </a:pPr>
            <a:r>
              <a:rPr lang="sr-Latn-ME" sz="1800" dirty="0"/>
              <a:t>- </a:t>
            </a:r>
            <a:r>
              <a:rPr lang="fi-FI" sz="1800" dirty="0"/>
              <a:t>Izuzetno,</a:t>
            </a:r>
            <a:r>
              <a:rPr lang="sr-Latn-ME" sz="1800" dirty="0"/>
              <a:t> </a:t>
            </a:r>
            <a:r>
              <a:rPr lang="fi-FI" sz="1800" dirty="0"/>
              <a:t>roditeljsko odsustvo koje je započeo da koristi jedan roditelj </a:t>
            </a:r>
            <a:r>
              <a:rPr lang="fi-FI" sz="1800" b="1" i="1" dirty="0"/>
              <a:t>može da prenese na drugog roditelja nakon isteka perioda od 30 dana od početka korišćenja</a:t>
            </a:r>
            <a:r>
              <a:rPr lang="fi-FI" sz="1800" dirty="0"/>
              <a:t>.</a:t>
            </a:r>
            <a:endParaRPr lang="en-US" sz="1800" dirty="0"/>
          </a:p>
          <a:p>
            <a:pPr marL="0" indent="0">
              <a:buNone/>
            </a:pPr>
            <a:r>
              <a:rPr lang="sr-Latn-ME" sz="1800" dirty="0"/>
              <a:t>- </a:t>
            </a:r>
            <a:r>
              <a:rPr lang="fi-FI" sz="1800" dirty="0"/>
              <a:t>U slučaju iz </a:t>
            </a:r>
            <a:r>
              <a:rPr lang="sr-Latn-ME" sz="1800" dirty="0"/>
              <a:t>prethodnog </a:t>
            </a:r>
            <a:r>
              <a:rPr lang="fi-FI" sz="1800" dirty="0"/>
              <a:t>stava roditelj koji je prenio pravo na drugog roditelja nema pravo da nastavi korišćenje roditeljskog odsustva.</a:t>
            </a:r>
            <a:endParaRPr lang="en-US" sz="1800" dirty="0"/>
          </a:p>
          <a:p>
            <a:pPr marL="0" indent="0">
              <a:buNone/>
            </a:pPr>
            <a:endParaRPr lang="sr-Latn-ME" sz="1800" b="1" i="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359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Pauza radi dojenja</a:t>
            </a:r>
          </a:p>
          <a:p>
            <a:pPr marL="0" indent="0">
              <a:lnSpc>
                <a:spcPct val="90000"/>
              </a:lnSpc>
              <a:buClr>
                <a:srgbClr val="FF0000"/>
              </a:buClr>
              <a:buNone/>
            </a:pPr>
            <a:r>
              <a:rPr lang="sr-Latn-ME" sz="1800" dirty="0"/>
              <a:t>- </a:t>
            </a:r>
            <a:r>
              <a:rPr lang="fi-FI" sz="1800" dirty="0"/>
              <a:t>Ako zaposlena žena otpočne da radi, </a:t>
            </a:r>
            <a:r>
              <a:rPr lang="sr-Latn-ME" sz="1800" dirty="0"/>
              <a:t>prije isteka roditeljskog odsustva</a:t>
            </a:r>
            <a:r>
              <a:rPr lang="fi-FI" sz="1800" dirty="0"/>
              <a:t>, </a:t>
            </a:r>
            <a:r>
              <a:rPr lang="fi-FI" sz="1800" b="1" i="1" dirty="0"/>
              <a:t>ima pravo na pauzu za dojenje djeteta u trajanju od dva časa dnevno</a:t>
            </a:r>
            <a:r>
              <a:rPr lang="fi-FI" sz="1800" dirty="0"/>
              <a:t>, do navršene godine dana života djeteta, nezavisno od toga koristi li otac djeteta u isto vrijeme i za isto dijete jedno od prava predviđenih ovim zakonom</a:t>
            </a:r>
            <a:endParaRPr lang="sr-Latn-ME" sz="1800" dirty="0"/>
          </a:p>
          <a:p>
            <a:pPr marL="0" indent="0">
              <a:lnSpc>
                <a:spcPct val="90000"/>
              </a:lnSpc>
              <a:buClr>
                <a:srgbClr val="FF0000"/>
              </a:buClr>
              <a:buNone/>
            </a:pPr>
            <a:r>
              <a:rPr lang="sr-Latn-ME" sz="1800" b="1" i="1" dirty="0">
                <a:solidFill>
                  <a:srgbClr val="000066"/>
                </a:solidFill>
              </a:rPr>
              <a:t>- </a:t>
            </a:r>
            <a:r>
              <a:rPr lang="fi-FI" sz="1800" dirty="0"/>
              <a:t>Pravo iz </a:t>
            </a:r>
            <a:r>
              <a:rPr lang="sr-Latn-ME" sz="1800" dirty="0"/>
              <a:t>prethodnog </a:t>
            </a:r>
            <a:r>
              <a:rPr lang="fi-FI" sz="1800" b="1" i="1" dirty="0"/>
              <a:t>stava može da se koristi jednokratno ili dva puta u toku dana</a:t>
            </a:r>
            <a:r>
              <a:rPr lang="fi-FI" sz="1800" dirty="0"/>
              <a:t>, u trajanju od po jednog časa</a:t>
            </a:r>
            <a:endParaRPr lang="sr-Latn-ME" sz="1800" b="1" i="1" dirty="0">
              <a:solidFill>
                <a:srgbClr val="000066"/>
              </a:solidFill>
            </a:endParaRPr>
          </a:p>
          <a:p>
            <a:pPr marL="0" indent="0">
              <a:lnSpc>
                <a:spcPct val="90000"/>
              </a:lnSpc>
              <a:buClr>
                <a:srgbClr val="FF0000"/>
              </a:buClr>
              <a:buNone/>
            </a:pPr>
            <a:endParaRPr lang="sr-Latn-ME" sz="1800" b="1" i="1" dirty="0">
              <a:solidFill>
                <a:srgbClr val="000066"/>
              </a:solidFill>
            </a:endParaRPr>
          </a:p>
          <a:p>
            <a:pPr>
              <a:lnSpc>
                <a:spcPct val="90000"/>
              </a:lnSpc>
              <a:buClr>
                <a:srgbClr val="FF0000"/>
              </a:buClr>
            </a:pPr>
            <a:r>
              <a:rPr lang="sr-Latn-ME" sz="1800" b="1" dirty="0">
                <a:solidFill>
                  <a:srgbClr val="000066"/>
                </a:solidFill>
              </a:rPr>
              <a:t>Prava zaposlenog po povratku sa roditeljskog odsustva</a:t>
            </a:r>
          </a:p>
          <a:p>
            <a:pPr>
              <a:lnSpc>
                <a:spcPct val="90000"/>
              </a:lnSpc>
              <a:buClr>
                <a:srgbClr val="FF0000"/>
              </a:buClr>
              <a:buFontTx/>
              <a:buChar char="-"/>
            </a:pPr>
            <a:r>
              <a:rPr lang="fi-FI" sz="1800" dirty="0"/>
              <a:t>Poslodavac je dužan da po isteku </a:t>
            </a:r>
            <a:r>
              <a:rPr lang="sr-Latn-ME" sz="1800" dirty="0"/>
              <a:t>porodiljskog/roditeljskog odsustva </a:t>
            </a:r>
            <a:r>
              <a:rPr lang="fi-FI" sz="1800" dirty="0"/>
              <a:t>odsustva </a:t>
            </a:r>
            <a:r>
              <a:rPr lang="fi-FI" sz="1800" b="1" i="1" dirty="0"/>
              <a:t>obezbijedi povratak na isto radno mjesto ili na odgovarajuće radno mjesto sa najmanje istom zaradom</a:t>
            </a:r>
            <a:endParaRPr lang="sr-Latn-ME" sz="1800" b="1" i="1" dirty="0"/>
          </a:p>
          <a:p>
            <a:pPr>
              <a:lnSpc>
                <a:spcPct val="90000"/>
              </a:lnSpc>
              <a:buClr>
                <a:srgbClr val="FF0000"/>
              </a:buClr>
              <a:buFontTx/>
              <a:buChar char="-"/>
            </a:pPr>
            <a:endParaRPr lang="sr-Latn-ME" sz="1800" b="1" i="1" dirty="0"/>
          </a:p>
          <a:p>
            <a:pPr>
              <a:lnSpc>
                <a:spcPct val="90000"/>
              </a:lnSpc>
              <a:buClr>
                <a:srgbClr val="FF0000"/>
              </a:buClr>
            </a:pPr>
            <a:r>
              <a:rPr lang="sr-Latn-ME" sz="1800" b="1" dirty="0">
                <a:solidFill>
                  <a:srgbClr val="000066"/>
                </a:solidFill>
              </a:rPr>
              <a:t>Odustsvo radi usvojenja djeteteta/Prava usvojioca i hranitelja</a:t>
            </a:r>
          </a:p>
          <a:p>
            <a:pPr marL="0" indent="0">
              <a:lnSpc>
                <a:spcPct val="90000"/>
              </a:lnSpc>
              <a:buClr>
                <a:srgbClr val="FF0000"/>
              </a:buClr>
              <a:buNone/>
            </a:pPr>
            <a:r>
              <a:rPr lang="sr-Latn-ME" sz="1800" dirty="0"/>
              <a:t>- </a:t>
            </a:r>
            <a:r>
              <a:rPr lang="fi-FI" sz="1800" b="1" i="1" dirty="0"/>
              <a:t>Jedan od usvojilaca</a:t>
            </a:r>
            <a:r>
              <a:rPr lang="sr-Latn-ME" sz="1800" b="1" i="1" dirty="0"/>
              <a:t> (hranitelja)</a:t>
            </a:r>
            <a:r>
              <a:rPr lang="fi-FI" sz="1800" b="1" i="1" dirty="0"/>
              <a:t> </a:t>
            </a:r>
            <a:r>
              <a:rPr lang="fi-FI" sz="1800" dirty="0"/>
              <a:t>djeteta mlađeg od osam godina života </a:t>
            </a:r>
            <a:r>
              <a:rPr lang="fi-FI" sz="1800" b="1" i="1" dirty="0"/>
              <a:t>ima pravo da radi njege djeteta odsustvuje sa rada godinu dana neprekidno od dana usvojenja djeteta</a:t>
            </a:r>
            <a:r>
              <a:rPr lang="sr-Latn-ME" sz="1800" b="1" i="1" dirty="0"/>
              <a:t> </a:t>
            </a:r>
            <a:r>
              <a:rPr lang="sr-Latn-ME" sz="1800" dirty="0"/>
              <a:t>(od dana potpisivanja ugovora o hraniteljstvu)</a:t>
            </a:r>
            <a:r>
              <a:rPr lang="fi-FI" sz="1800" dirty="0"/>
              <a:t> uz naknadu zarade iz člana 130 ovog zakona</a:t>
            </a:r>
            <a:endParaRPr lang="sr-Latn-ME" sz="1800" b="1" i="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0195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Teret dokazivanja</a:t>
            </a:r>
          </a:p>
          <a:p>
            <a:pPr marL="0" indent="0">
              <a:lnSpc>
                <a:spcPct val="90000"/>
              </a:lnSpc>
              <a:buClr>
                <a:srgbClr val="FF0000"/>
              </a:buClr>
              <a:buNone/>
            </a:pPr>
            <a:r>
              <a:rPr lang="hr-HR" sz="1800" dirty="0"/>
              <a:t>- U slučaju spora iz radnog odnosa, teret dokazivanja leži na licu koje smatra da mu je neko pravo iz radnog odnosa povrijeđeno, odnosno koje pokreće spor, ako ovim ili drugim zakonom nije drugačije uređeno</a:t>
            </a:r>
          </a:p>
          <a:p>
            <a:pPr marL="0" indent="0">
              <a:lnSpc>
                <a:spcPct val="90000"/>
              </a:lnSpc>
              <a:buClr>
                <a:srgbClr val="FF0000"/>
              </a:buClr>
              <a:buNone/>
            </a:pPr>
            <a:r>
              <a:rPr lang="hr-HR" sz="1800" b="1" i="1" dirty="0"/>
              <a:t>- U slučaju spora zbog otkaza ugovora o radu, teret dokazivanja </a:t>
            </a:r>
            <a:r>
              <a:rPr lang="hr-HR" sz="1800" dirty="0"/>
              <a:t>postojanja opravdanog razloga za otkaz </a:t>
            </a:r>
            <a:r>
              <a:rPr lang="hr-HR" sz="1800" b="1" i="1" dirty="0"/>
              <a:t>ugovora o radu je na poslodavcu ako je ugovor o radu otkazao poslodavac</a:t>
            </a:r>
          </a:p>
          <a:p>
            <a:pPr>
              <a:lnSpc>
                <a:spcPct val="90000"/>
              </a:lnSpc>
              <a:buClr>
                <a:srgbClr val="FF0000"/>
              </a:buClr>
              <a:buFontTx/>
              <a:buChar char="-"/>
            </a:pPr>
            <a:endParaRPr lang="sr-Latn-ME" sz="1800" b="1" i="1" dirty="0">
              <a:solidFill>
                <a:srgbClr val="000066"/>
              </a:solidFill>
            </a:endParaRPr>
          </a:p>
          <a:p>
            <a:pPr>
              <a:lnSpc>
                <a:spcPct val="90000"/>
              </a:lnSpc>
              <a:buClr>
                <a:srgbClr val="FF0000"/>
              </a:buClr>
            </a:pPr>
            <a:r>
              <a:rPr lang="sr-Latn-ME" sz="1800" b="1" dirty="0">
                <a:solidFill>
                  <a:srgbClr val="000066"/>
                </a:solidFill>
              </a:rPr>
              <a:t>Rokovi zastarelosti potraživanja iz radnog odnosa</a:t>
            </a:r>
          </a:p>
          <a:p>
            <a:pPr marL="0" indent="0">
              <a:buNone/>
            </a:pPr>
            <a:r>
              <a:rPr lang="sr-Latn-ME" sz="1800" dirty="0"/>
              <a:t>- </a:t>
            </a:r>
            <a:r>
              <a:rPr lang="fi-FI" sz="1800" dirty="0"/>
              <a:t>Novčana potraživanja iz rada </a:t>
            </a:r>
            <a:r>
              <a:rPr lang="fi-FI" sz="1800" b="1" i="1" dirty="0"/>
              <a:t>zastarijevaju u roku od četiri godine od dana nastanka obaveze</a:t>
            </a:r>
            <a:r>
              <a:rPr lang="fi-FI" sz="1800" dirty="0"/>
              <a:t>.</a:t>
            </a:r>
            <a:endParaRPr lang="en-US" sz="1800" dirty="0"/>
          </a:p>
          <a:p>
            <a:pPr marL="0" indent="0">
              <a:buNone/>
            </a:pPr>
            <a:r>
              <a:rPr lang="sr-Latn-ME" sz="1800" b="1" i="1" dirty="0"/>
              <a:t>- </a:t>
            </a:r>
            <a:r>
              <a:rPr lang="fi-FI" sz="1800" b="1" i="1" dirty="0"/>
              <a:t>Potra</a:t>
            </a:r>
            <a:r>
              <a:rPr lang="en-US" sz="1800" b="1" i="1" dirty="0" err="1"/>
              <a:t>živanja</a:t>
            </a:r>
            <a:r>
              <a:rPr lang="en-US" sz="1800" b="1" i="1" dirty="0"/>
              <a:t> </a:t>
            </a:r>
            <a:r>
              <a:rPr lang="en-US" sz="1800" b="1" i="1" dirty="0" err="1"/>
              <a:t>koja</a:t>
            </a:r>
            <a:r>
              <a:rPr lang="en-US" sz="1800" b="1" i="1" dirty="0"/>
              <a:t> se </a:t>
            </a:r>
            <a:r>
              <a:rPr lang="en-US" sz="1800" b="1" i="1" dirty="0" err="1"/>
              <a:t>odnose</a:t>
            </a:r>
            <a:r>
              <a:rPr lang="en-US" sz="1800" b="1" i="1" dirty="0"/>
              <a:t> </a:t>
            </a:r>
            <a:r>
              <a:rPr lang="en-US" sz="1800" b="1" i="1" dirty="0" err="1"/>
              <a:t>na</a:t>
            </a:r>
            <a:r>
              <a:rPr lang="en-US" sz="1800" b="1" i="1" dirty="0"/>
              <a:t> </a:t>
            </a:r>
            <a:r>
              <a:rPr lang="en-US" sz="1800" b="1" i="1" dirty="0" err="1"/>
              <a:t>obavezu</a:t>
            </a:r>
            <a:r>
              <a:rPr lang="en-US" sz="1800" b="1" i="1" dirty="0"/>
              <a:t> </a:t>
            </a:r>
            <a:r>
              <a:rPr lang="en-US" sz="1800" b="1" i="1" dirty="0" err="1"/>
              <a:t>uplate</a:t>
            </a:r>
            <a:r>
              <a:rPr lang="en-US" sz="1800" b="1" i="1" dirty="0"/>
              <a:t> </a:t>
            </a:r>
            <a:r>
              <a:rPr lang="en-US" sz="1800" b="1" i="1" dirty="0" err="1"/>
              <a:t>doprinosa</a:t>
            </a:r>
            <a:r>
              <a:rPr lang="en-US" sz="1800" b="1" i="1" dirty="0"/>
              <a:t> </a:t>
            </a:r>
            <a:r>
              <a:rPr lang="en-US" sz="1800" b="1" i="1" dirty="0" err="1"/>
              <a:t>za</a:t>
            </a:r>
            <a:r>
              <a:rPr lang="en-US" sz="1800" b="1" i="1" dirty="0"/>
              <a:t> </a:t>
            </a:r>
            <a:r>
              <a:rPr lang="en-US" sz="1800" b="1" i="1" dirty="0" err="1"/>
              <a:t>penzijsko</a:t>
            </a:r>
            <a:r>
              <a:rPr lang="en-US" sz="1800" b="1" i="1" dirty="0"/>
              <a:t> </a:t>
            </a:r>
            <a:r>
              <a:rPr lang="en-US" sz="1800" b="1" i="1" dirty="0" err="1"/>
              <a:t>i</a:t>
            </a:r>
            <a:r>
              <a:rPr lang="en-US" sz="1800" b="1" i="1" dirty="0"/>
              <a:t> </a:t>
            </a:r>
            <a:r>
              <a:rPr lang="en-US" sz="1800" b="1" i="1" dirty="0" err="1"/>
              <a:t>invalidsko</a:t>
            </a:r>
            <a:r>
              <a:rPr lang="en-US" sz="1800" b="1" i="1" dirty="0"/>
              <a:t> </a:t>
            </a:r>
            <a:r>
              <a:rPr lang="en-US" sz="1800" b="1" i="1" dirty="0" err="1"/>
              <a:t>osiguranje</a:t>
            </a:r>
            <a:r>
              <a:rPr lang="en-US" sz="1800" dirty="0"/>
              <a:t> </a:t>
            </a:r>
            <a:r>
              <a:rPr lang="en-US" sz="1800" b="1" i="1" dirty="0"/>
              <a:t>ne </a:t>
            </a:r>
            <a:r>
              <a:rPr lang="en-US" sz="1800" b="1" i="1" dirty="0" err="1"/>
              <a:t>zastarijevaj</a:t>
            </a:r>
            <a:r>
              <a:rPr lang="sr-Latn-ME" sz="1800" b="1" i="1" dirty="0"/>
              <a:t>u</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05409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Odgovornost za povredu radnih obaveza</a:t>
            </a:r>
          </a:p>
          <a:p>
            <a:pPr>
              <a:lnSpc>
                <a:spcPct val="90000"/>
              </a:lnSpc>
              <a:buClr>
                <a:srgbClr val="FF0000"/>
              </a:buClr>
              <a:buFontTx/>
              <a:buChar char="-"/>
            </a:pPr>
            <a:r>
              <a:rPr lang="sr-Latn-ME" sz="1800" dirty="0"/>
              <a:t>Nove mjere za </a:t>
            </a:r>
            <a:r>
              <a:rPr lang="sr-Latn-ME" sz="1800" b="1" dirty="0"/>
              <a:t>težu povredu </a:t>
            </a:r>
            <a:r>
              <a:rPr lang="sr-Latn-ME" sz="1800" dirty="0"/>
              <a:t>radne obaveze su </a:t>
            </a:r>
            <a:r>
              <a:rPr lang="sr-Latn-ME" sz="1800" b="1" i="1" dirty="0"/>
              <a:t>novčana kazna i uslovni prestanak radnog odnosa</a:t>
            </a:r>
          </a:p>
          <a:p>
            <a:pPr>
              <a:lnSpc>
                <a:spcPct val="90000"/>
              </a:lnSpc>
              <a:buClr>
                <a:srgbClr val="FF0000"/>
              </a:buClr>
              <a:buFontTx/>
              <a:buChar char="-"/>
            </a:pPr>
            <a:endParaRPr lang="sr-Latn-ME" sz="1800" b="1" i="1" dirty="0"/>
          </a:p>
          <a:p>
            <a:pPr>
              <a:lnSpc>
                <a:spcPct val="90000"/>
              </a:lnSpc>
              <a:buClr>
                <a:srgbClr val="FF0000"/>
              </a:buClr>
            </a:pPr>
            <a:r>
              <a:rPr lang="sr-Latn-ME" sz="1800" b="1" dirty="0">
                <a:solidFill>
                  <a:srgbClr val="000066"/>
                </a:solidFill>
              </a:rPr>
              <a:t>Postupak utvrđivanja odgovornosti</a:t>
            </a:r>
          </a:p>
          <a:p>
            <a:pPr marL="0" indent="0">
              <a:lnSpc>
                <a:spcPct val="90000"/>
              </a:lnSpc>
              <a:buClr>
                <a:srgbClr val="FF0000"/>
              </a:buClr>
              <a:buNone/>
            </a:pPr>
            <a:r>
              <a:rPr lang="sr-Latn-ME" sz="1800" dirty="0"/>
              <a:t>- </a:t>
            </a:r>
            <a:r>
              <a:rPr lang="en-US" sz="1800" dirty="0" err="1"/>
              <a:t>Nadležni</a:t>
            </a:r>
            <a:r>
              <a:rPr lang="en-US" sz="1800" dirty="0"/>
              <a:t> organ je </a:t>
            </a:r>
            <a:r>
              <a:rPr lang="en-US" sz="1800" dirty="0" err="1"/>
              <a:t>dužan</a:t>
            </a:r>
            <a:r>
              <a:rPr lang="en-US" sz="1800" dirty="0"/>
              <a:t> </a:t>
            </a:r>
            <a:r>
              <a:rPr lang="en-US" sz="1800" b="1" i="1" dirty="0"/>
              <a:t>da u </a:t>
            </a:r>
            <a:r>
              <a:rPr lang="en-US" sz="1800" b="1" i="1" dirty="0" err="1"/>
              <a:t>roku</a:t>
            </a:r>
            <a:r>
              <a:rPr lang="en-US" sz="1800" b="1" i="1" dirty="0"/>
              <a:t> od 15 </a:t>
            </a:r>
            <a:r>
              <a:rPr lang="en-US" sz="1800" b="1" i="1" dirty="0" err="1"/>
              <a:t>dana</a:t>
            </a:r>
            <a:r>
              <a:rPr lang="en-US" sz="1800" b="1" i="1" dirty="0"/>
              <a:t> od </a:t>
            </a:r>
            <a:r>
              <a:rPr lang="en-US" sz="1800" b="1" i="1" dirty="0" err="1"/>
              <a:t>dana</a:t>
            </a:r>
            <a:r>
              <a:rPr lang="en-US" sz="1800" b="1" i="1" dirty="0"/>
              <a:t> </a:t>
            </a:r>
            <a:r>
              <a:rPr lang="en-US" sz="1800" b="1" i="1" dirty="0" err="1"/>
              <a:t>saznanja</a:t>
            </a:r>
            <a:r>
              <a:rPr lang="en-US" sz="1800" b="1" i="1" dirty="0"/>
              <a:t> da je </a:t>
            </a:r>
            <a:r>
              <a:rPr lang="en-US" sz="1800" b="1" i="1" dirty="0" err="1"/>
              <a:t>učinjena</a:t>
            </a:r>
            <a:r>
              <a:rPr lang="en-US" sz="1800" b="1" i="1" dirty="0"/>
              <a:t> </a:t>
            </a:r>
            <a:r>
              <a:rPr lang="en-US" sz="1800" b="1" i="1" dirty="0" err="1"/>
              <a:t>povreda</a:t>
            </a:r>
            <a:r>
              <a:rPr lang="en-US" sz="1800" b="1" i="1" dirty="0"/>
              <a:t> </a:t>
            </a:r>
            <a:r>
              <a:rPr lang="en-US" sz="1800" b="1" i="1" dirty="0" err="1"/>
              <a:t>radne</a:t>
            </a:r>
            <a:r>
              <a:rPr lang="en-US" sz="1800" b="1" i="1" dirty="0"/>
              <a:t> </a:t>
            </a:r>
            <a:r>
              <a:rPr lang="en-US" sz="1800" b="1" i="1" dirty="0" err="1"/>
              <a:t>obaveze</a:t>
            </a:r>
            <a:r>
              <a:rPr lang="en-US" sz="1800" dirty="0"/>
              <a:t>, </a:t>
            </a:r>
            <a:r>
              <a:rPr lang="en-US" sz="1800" dirty="0" err="1"/>
              <a:t>odnosno</a:t>
            </a:r>
            <a:r>
              <a:rPr lang="en-US" sz="1800" dirty="0"/>
              <a:t> </a:t>
            </a:r>
            <a:r>
              <a:rPr lang="en-US" sz="1800" dirty="0" err="1"/>
              <a:t>prihvatanja</a:t>
            </a:r>
            <a:r>
              <a:rPr lang="en-US" sz="1800" dirty="0"/>
              <a:t> </a:t>
            </a:r>
            <a:r>
              <a:rPr lang="en-US" sz="1800" dirty="0" err="1"/>
              <a:t>inicijative</a:t>
            </a:r>
            <a:r>
              <a:rPr lang="en-US" sz="1800" dirty="0"/>
              <a:t>, </a:t>
            </a:r>
            <a:r>
              <a:rPr lang="en-US" sz="1800" dirty="0" err="1"/>
              <a:t>dostavi</a:t>
            </a:r>
            <a:r>
              <a:rPr lang="en-US" sz="1800" dirty="0"/>
              <a:t> </a:t>
            </a:r>
            <a:r>
              <a:rPr lang="en-US" sz="1800" dirty="0" err="1"/>
              <a:t>zaposlenom</a:t>
            </a:r>
            <a:r>
              <a:rPr lang="en-US" sz="1800" dirty="0"/>
              <a:t> </a:t>
            </a:r>
            <a:r>
              <a:rPr lang="en-US" sz="1800" b="1" dirty="0" err="1"/>
              <a:t>pisano</a:t>
            </a:r>
            <a:r>
              <a:rPr lang="en-US" sz="1800" b="1" dirty="0"/>
              <a:t> </a:t>
            </a:r>
            <a:r>
              <a:rPr lang="en-US" sz="1800" b="1" dirty="0" err="1"/>
              <a:t>upozorenje</a:t>
            </a:r>
            <a:r>
              <a:rPr lang="en-US" sz="1800" b="1" dirty="0"/>
              <a:t> o </a:t>
            </a:r>
            <a:r>
              <a:rPr lang="en-US" sz="1800" b="1" dirty="0" err="1"/>
              <a:t>postojanju</a:t>
            </a:r>
            <a:r>
              <a:rPr lang="en-US" sz="1800" b="1" dirty="0"/>
              <a:t> </a:t>
            </a:r>
            <a:r>
              <a:rPr lang="en-US" sz="1800" b="1" dirty="0" err="1"/>
              <a:t>razloga</a:t>
            </a:r>
            <a:r>
              <a:rPr lang="en-US" sz="1800" b="1" dirty="0"/>
              <a:t> </a:t>
            </a:r>
            <a:r>
              <a:rPr lang="en-US" sz="1800" b="1" dirty="0" err="1"/>
              <a:t>za</a:t>
            </a:r>
            <a:r>
              <a:rPr lang="en-US" sz="1800" b="1" dirty="0"/>
              <a:t> </a:t>
            </a:r>
            <a:r>
              <a:rPr lang="en-US" sz="1800" b="1" dirty="0" err="1"/>
              <a:t>izricanje</a:t>
            </a:r>
            <a:r>
              <a:rPr lang="en-US" sz="1800" b="1" dirty="0"/>
              <a:t> </a:t>
            </a:r>
            <a:r>
              <a:rPr lang="en-US" sz="1800" b="1" dirty="0" err="1"/>
              <a:t>disciplinske</a:t>
            </a:r>
            <a:r>
              <a:rPr lang="en-US" sz="1800" b="1" dirty="0"/>
              <a:t> </a:t>
            </a:r>
            <a:r>
              <a:rPr lang="en-US" sz="1800" b="1" dirty="0" err="1"/>
              <a:t>mjere</a:t>
            </a:r>
            <a:endParaRPr lang="sr-Latn-ME" sz="1800" b="1" dirty="0"/>
          </a:p>
          <a:p>
            <a:pPr marL="0" indent="0">
              <a:lnSpc>
                <a:spcPct val="90000"/>
              </a:lnSpc>
              <a:buClr>
                <a:srgbClr val="FF0000"/>
              </a:buClr>
              <a:buNone/>
            </a:pPr>
            <a:r>
              <a:rPr lang="sr-Latn-ME" sz="1800" b="1" i="1" dirty="0"/>
              <a:t>- </a:t>
            </a:r>
            <a:r>
              <a:rPr lang="en-US" sz="1800" dirty="0" err="1"/>
              <a:t>Zaposleni</a:t>
            </a:r>
            <a:r>
              <a:rPr lang="en-US" sz="1800" dirty="0"/>
              <a:t> </a:t>
            </a:r>
            <a:r>
              <a:rPr lang="en-US" sz="1800" dirty="0" err="1"/>
              <a:t>ima</a:t>
            </a:r>
            <a:r>
              <a:rPr lang="en-US" sz="1800" dirty="0"/>
              <a:t> </a:t>
            </a:r>
            <a:r>
              <a:rPr lang="en-US" sz="1800" dirty="0" err="1"/>
              <a:t>pravo</a:t>
            </a:r>
            <a:r>
              <a:rPr lang="en-US" sz="1800" dirty="0"/>
              <a:t> da se o </a:t>
            </a:r>
            <a:r>
              <a:rPr lang="en-US" sz="1800" dirty="0" err="1"/>
              <a:t>upozorenju</a:t>
            </a:r>
            <a:r>
              <a:rPr lang="en-US" sz="1800" dirty="0"/>
              <a:t> </a:t>
            </a:r>
            <a:r>
              <a:rPr lang="en-US" sz="1800" b="1" i="1" dirty="0" err="1"/>
              <a:t>izjasni</a:t>
            </a:r>
            <a:r>
              <a:rPr lang="en-US" sz="1800" b="1" i="1" dirty="0"/>
              <a:t> u </a:t>
            </a:r>
            <a:r>
              <a:rPr lang="en-US" sz="1800" b="1" i="1" dirty="0" err="1"/>
              <a:t>roku</a:t>
            </a:r>
            <a:r>
              <a:rPr lang="en-US" sz="1800" b="1" i="1" dirty="0"/>
              <a:t> od 15 </a:t>
            </a:r>
            <a:r>
              <a:rPr lang="en-US" sz="1800" b="1" i="1" dirty="0" err="1"/>
              <a:t>dana</a:t>
            </a:r>
            <a:r>
              <a:rPr lang="en-US" sz="1800" b="1" i="1" dirty="0"/>
              <a:t> od </a:t>
            </a:r>
            <a:r>
              <a:rPr lang="en-US" sz="1800" b="1" i="1" dirty="0" err="1"/>
              <a:t>dana</a:t>
            </a:r>
            <a:r>
              <a:rPr lang="en-US" sz="1800" b="1" i="1" dirty="0"/>
              <a:t> </a:t>
            </a:r>
            <a:r>
              <a:rPr lang="en-US" sz="1800" b="1" i="1" dirty="0" err="1"/>
              <a:t>dostavljanja</a:t>
            </a:r>
            <a:r>
              <a:rPr lang="en-US" sz="1800" b="1" i="1" dirty="0"/>
              <a:t> </a:t>
            </a:r>
            <a:r>
              <a:rPr lang="en-US" sz="1800" b="1" i="1" dirty="0" err="1"/>
              <a:t>upozorenja</a:t>
            </a:r>
            <a:endParaRPr lang="sr-Latn-ME" sz="1800" b="1" i="1" dirty="0"/>
          </a:p>
          <a:p>
            <a:pPr marL="0" lvl="0" indent="0">
              <a:buNone/>
            </a:pPr>
            <a:r>
              <a:rPr lang="sr-Latn-ME" sz="1800" b="1" i="1" dirty="0"/>
              <a:t>- </a:t>
            </a:r>
            <a:r>
              <a:rPr lang="en-US" sz="1800" b="1" i="1" dirty="0" err="1"/>
              <a:t>Zaposleni</a:t>
            </a:r>
            <a:r>
              <a:rPr lang="en-US" sz="1800" b="1" i="1" dirty="0"/>
              <a:t> </a:t>
            </a:r>
            <a:r>
              <a:rPr lang="en-US" sz="1800" b="1" i="1" dirty="0" err="1"/>
              <a:t>ima</a:t>
            </a:r>
            <a:r>
              <a:rPr lang="en-US" sz="1800" b="1" i="1" dirty="0"/>
              <a:t> </a:t>
            </a:r>
            <a:r>
              <a:rPr lang="en-US" sz="1800" b="1" i="1" dirty="0" err="1"/>
              <a:t>pravo</a:t>
            </a:r>
            <a:r>
              <a:rPr lang="en-US" sz="1800" b="1" i="1" dirty="0"/>
              <a:t> </a:t>
            </a:r>
            <a:r>
              <a:rPr lang="en-US" sz="1800" b="1" dirty="0"/>
              <a:t>u </a:t>
            </a:r>
            <a:r>
              <a:rPr lang="en-US" sz="1800" b="1" dirty="0" err="1"/>
              <a:t>roku</a:t>
            </a:r>
            <a:r>
              <a:rPr lang="en-US" sz="1800" b="1" dirty="0"/>
              <a:t> od pet </a:t>
            </a:r>
            <a:r>
              <a:rPr lang="en-US" sz="1800" b="1" dirty="0" err="1"/>
              <a:t>dana</a:t>
            </a:r>
            <a:r>
              <a:rPr lang="en-US" sz="1800" b="1" dirty="0"/>
              <a:t> </a:t>
            </a:r>
            <a:r>
              <a:rPr lang="en-US" sz="1800" dirty="0"/>
              <a:t>od </a:t>
            </a:r>
            <a:r>
              <a:rPr lang="en-US" sz="1800" dirty="0" err="1"/>
              <a:t>dana</a:t>
            </a:r>
            <a:r>
              <a:rPr lang="en-US" sz="1800" dirty="0"/>
              <a:t> </a:t>
            </a:r>
            <a:r>
              <a:rPr lang="en-US" sz="1800" dirty="0" err="1"/>
              <a:t>dostavljanja</a:t>
            </a:r>
            <a:r>
              <a:rPr lang="en-US" sz="1800" dirty="0"/>
              <a:t> </a:t>
            </a:r>
            <a:r>
              <a:rPr lang="en-US" sz="1800" dirty="0" err="1"/>
              <a:t>upozorenja</a:t>
            </a:r>
            <a:r>
              <a:rPr lang="en-US" sz="1800" dirty="0"/>
              <a:t> </a:t>
            </a:r>
            <a:r>
              <a:rPr lang="en-US" sz="1800" b="1" i="1" dirty="0"/>
              <a:t>da </a:t>
            </a:r>
            <a:r>
              <a:rPr lang="en-US" sz="1800" b="1" i="1" dirty="0" err="1"/>
              <a:t>zahtijeva</a:t>
            </a:r>
            <a:r>
              <a:rPr lang="en-US" sz="1800" b="1" i="1" dirty="0"/>
              <a:t> od </a:t>
            </a:r>
            <a:r>
              <a:rPr lang="en-US" sz="1800" b="1" i="1" dirty="0" err="1"/>
              <a:t>nadležnog</a:t>
            </a:r>
            <a:r>
              <a:rPr lang="en-US" sz="1800" b="1" i="1" dirty="0"/>
              <a:t> </a:t>
            </a:r>
            <a:r>
              <a:rPr lang="en-US" sz="1800" b="1" i="1" dirty="0" err="1"/>
              <a:t>organa</a:t>
            </a:r>
            <a:r>
              <a:rPr lang="en-US" sz="1800" b="1" i="1" dirty="0"/>
              <a:t> da se </a:t>
            </a:r>
            <a:r>
              <a:rPr lang="en-US" sz="1800" b="1" i="1" dirty="0" err="1"/>
              <a:t>usmeno</a:t>
            </a:r>
            <a:r>
              <a:rPr lang="en-US" sz="1800" b="1" i="1" dirty="0"/>
              <a:t> </a:t>
            </a:r>
            <a:r>
              <a:rPr lang="en-US" sz="1800" b="1" i="1" dirty="0" err="1"/>
              <a:t>izjasni</a:t>
            </a:r>
            <a:r>
              <a:rPr lang="en-US" sz="1800" dirty="0"/>
              <a:t>.</a:t>
            </a:r>
          </a:p>
          <a:p>
            <a:pPr marL="0" lvl="0" indent="0">
              <a:buNone/>
            </a:pPr>
            <a:r>
              <a:rPr lang="sr-Latn-ME" sz="1800" dirty="0"/>
              <a:t>- </a:t>
            </a:r>
            <a:r>
              <a:rPr lang="en-US" sz="1800" dirty="0"/>
              <a:t>U </a:t>
            </a:r>
            <a:r>
              <a:rPr lang="en-US" sz="1800" dirty="0" err="1"/>
              <a:t>slučaju</a:t>
            </a:r>
            <a:r>
              <a:rPr lang="en-US" sz="1800" dirty="0"/>
              <a:t> </a:t>
            </a:r>
            <a:r>
              <a:rPr lang="en-US" sz="1800" dirty="0" err="1"/>
              <a:t>iz</a:t>
            </a:r>
            <a:r>
              <a:rPr lang="en-US" sz="1800" dirty="0"/>
              <a:t> </a:t>
            </a:r>
            <a:r>
              <a:rPr lang="sr-Latn-ME" sz="1800" dirty="0"/>
              <a:t>prethodnog </a:t>
            </a:r>
            <a:r>
              <a:rPr lang="en-US" sz="1800" dirty="0" err="1"/>
              <a:t>stava</a:t>
            </a:r>
            <a:r>
              <a:rPr lang="en-US" sz="1800" dirty="0"/>
              <a:t> </a:t>
            </a:r>
            <a:r>
              <a:rPr lang="en-US" sz="1800" b="1" i="1" dirty="0" err="1"/>
              <a:t>nadležni</a:t>
            </a:r>
            <a:r>
              <a:rPr lang="en-US" sz="1800" b="1" i="1" dirty="0"/>
              <a:t> organ je </a:t>
            </a:r>
            <a:r>
              <a:rPr lang="en-US" sz="1800" b="1" i="1" dirty="0" err="1"/>
              <a:t>dužan</a:t>
            </a:r>
            <a:r>
              <a:rPr lang="en-US" sz="1800" b="1" i="1" dirty="0"/>
              <a:t> da </a:t>
            </a:r>
            <a:r>
              <a:rPr lang="en-US" sz="1800" b="1" i="1" dirty="0" err="1"/>
              <a:t>zaposlenom</a:t>
            </a:r>
            <a:r>
              <a:rPr lang="en-US" sz="1800" b="1" i="1" dirty="0"/>
              <a:t> </a:t>
            </a:r>
            <a:r>
              <a:rPr lang="en-US" sz="1800" b="1" i="1" dirty="0" err="1"/>
              <a:t>obezbijedi</a:t>
            </a:r>
            <a:r>
              <a:rPr lang="en-US" sz="1800" b="1" i="1" dirty="0"/>
              <a:t> </a:t>
            </a:r>
            <a:r>
              <a:rPr lang="en-US" sz="1800" b="1" i="1" dirty="0" err="1"/>
              <a:t>mogućnost</a:t>
            </a:r>
            <a:r>
              <a:rPr lang="en-US" sz="1800" b="1" i="1" dirty="0"/>
              <a:t> da se </a:t>
            </a:r>
            <a:r>
              <a:rPr lang="en-US" sz="1800" b="1" i="1" dirty="0" err="1"/>
              <a:t>izjasni</a:t>
            </a:r>
            <a:r>
              <a:rPr lang="en-US" sz="1800" b="1" i="1" dirty="0"/>
              <a:t> o </a:t>
            </a:r>
            <a:r>
              <a:rPr lang="en-US" sz="1800" b="1" i="1" dirty="0" err="1"/>
              <a:t>navodima</a:t>
            </a:r>
            <a:r>
              <a:rPr lang="en-US" sz="1800" b="1" i="1" dirty="0"/>
              <a:t> </a:t>
            </a:r>
            <a:r>
              <a:rPr lang="en-US" sz="1800" b="1" i="1" dirty="0" err="1"/>
              <a:t>i</a:t>
            </a:r>
            <a:r>
              <a:rPr lang="en-US" sz="1800" b="1" i="1" dirty="0"/>
              <a:t> </a:t>
            </a:r>
            <a:r>
              <a:rPr lang="en-US" sz="1800" b="1" i="1" dirty="0" err="1"/>
              <a:t>činjenicama</a:t>
            </a:r>
            <a:r>
              <a:rPr lang="en-US" sz="1800" b="1" i="1" dirty="0"/>
              <a:t> </a:t>
            </a:r>
            <a:r>
              <a:rPr lang="en-US" sz="1800" b="1" i="1" dirty="0" err="1"/>
              <a:t>koje</a:t>
            </a:r>
            <a:r>
              <a:rPr lang="en-US" sz="1800" b="1" i="1" dirty="0"/>
              <a:t> </a:t>
            </a:r>
            <a:r>
              <a:rPr lang="en-US" sz="1800" b="1" i="1" dirty="0" err="1"/>
              <a:t>su</a:t>
            </a:r>
            <a:r>
              <a:rPr lang="en-US" sz="1800" b="1" i="1" dirty="0"/>
              <a:t> </a:t>
            </a:r>
            <a:r>
              <a:rPr lang="en-US" sz="1800" b="1" i="1" dirty="0" err="1"/>
              <a:t>sadržane</a:t>
            </a:r>
            <a:r>
              <a:rPr lang="en-US" sz="1800" b="1" i="1" dirty="0"/>
              <a:t> u </a:t>
            </a:r>
            <a:r>
              <a:rPr lang="en-US" sz="1800" b="1" i="1" dirty="0" err="1"/>
              <a:t>upozorenju</a:t>
            </a:r>
            <a:r>
              <a:rPr lang="en-US" sz="1800" dirty="0"/>
              <a:t> u </a:t>
            </a:r>
            <a:r>
              <a:rPr lang="en-US" sz="1800" dirty="0" err="1"/>
              <a:t>roku</a:t>
            </a:r>
            <a:r>
              <a:rPr lang="en-US" sz="1800" dirty="0"/>
              <a:t> od 15 </a:t>
            </a:r>
            <a:r>
              <a:rPr lang="en-US" sz="1800" dirty="0" err="1"/>
              <a:t>dana</a:t>
            </a:r>
            <a:r>
              <a:rPr lang="en-US" sz="1800" dirty="0"/>
              <a:t> od </a:t>
            </a:r>
            <a:r>
              <a:rPr lang="en-US" sz="1800" dirty="0" err="1"/>
              <a:t>dana</a:t>
            </a:r>
            <a:r>
              <a:rPr lang="en-US" sz="1800" dirty="0"/>
              <a:t> </a:t>
            </a:r>
            <a:r>
              <a:rPr lang="en-US" sz="1800" dirty="0" err="1"/>
              <a:t>dostavljanja</a:t>
            </a:r>
            <a:r>
              <a:rPr lang="en-US" sz="1800" dirty="0"/>
              <a:t> </a:t>
            </a:r>
            <a:r>
              <a:rPr lang="en-US" sz="1800" dirty="0" err="1"/>
              <a:t>upozorenja</a:t>
            </a:r>
            <a:r>
              <a:rPr lang="en-US" sz="1800" dirty="0"/>
              <a:t>.</a:t>
            </a:r>
          </a:p>
          <a:p>
            <a:pPr marL="0" indent="0">
              <a:lnSpc>
                <a:spcPct val="90000"/>
              </a:lnSpc>
              <a:buClr>
                <a:srgbClr val="FF0000"/>
              </a:buClr>
              <a:buNone/>
            </a:pPr>
            <a:r>
              <a:rPr lang="sr-Latn-ME" sz="1800" b="1" i="1" dirty="0"/>
              <a:t>- </a:t>
            </a:r>
            <a:r>
              <a:rPr lang="en-US" sz="1800" dirty="0" err="1"/>
              <a:t>usmenom</a:t>
            </a:r>
            <a:r>
              <a:rPr lang="en-US" sz="1800" dirty="0"/>
              <a:t> </a:t>
            </a:r>
            <a:r>
              <a:rPr lang="en-US" sz="1800" dirty="0" err="1"/>
              <a:t>izjašnjenju</a:t>
            </a:r>
            <a:r>
              <a:rPr lang="en-US" sz="1800" dirty="0"/>
              <a:t> </a:t>
            </a:r>
            <a:r>
              <a:rPr lang="en-US" sz="1800" dirty="0" err="1"/>
              <a:t>na</a:t>
            </a:r>
            <a:r>
              <a:rPr lang="en-US" sz="1800" dirty="0"/>
              <a:t> </a:t>
            </a:r>
            <a:r>
              <a:rPr lang="en-US" sz="1800" dirty="0" err="1"/>
              <a:t>zahtjev</a:t>
            </a:r>
            <a:r>
              <a:rPr lang="en-US" sz="1800" dirty="0"/>
              <a:t> </a:t>
            </a:r>
            <a:r>
              <a:rPr lang="en-US" sz="1800" b="1" i="1" dirty="0" err="1"/>
              <a:t>zaposlenog</a:t>
            </a:r>
            <a:r>
              <a:rPr lang="en-US" sz="1800" b="1" i="1" dirty="0"/>
              <a:t> </a:t>
            </a:r>
            <a:r>
              <a:rPr lang="en-US" sz="1800" b="1" i="1" dirty="0" err="1"/>
              <a:t>može</a:t>
            </a:r>
            <a:r>
              <a:rPr lang="en-US" sz="1800" b="1" i="1" dirty="0"/>
              <a:t> da </a:t>
            </a:r>
            <a:r>
              <a:rPr lang="en-US" sz="1800" b="1" i="1" dirty="0" err="1"/>
              <a:t>prisustvuje</a:t>
            </a:r>
            <a:r>
              <a:rPr lang="en-US" sz="1800" b="1" i="1" dirty="0"/>
              <a:t> </a:t>
            </a:r>
            <a:r>
              <a:rPr lang="en-US" sz="1800" b="1" i="1" dirty="0" err="1"/>
              <a:t>predstavnik</a:t>
            </a:r>
            <a:r>
              <a:rPr lang="en-US" sz="1800" b="1" i="1" dirty="0"/>
              <a:t> </a:t>
            </a:r>
            <a:r>
              <a:rPr lang="en-US" sz="1800" b="1" i="1" dirty="0" err="1"/>
              <a:t>sindikata</a:t>
            </a:r>
            <a:r>
              <a:rPr lang="en-US" sz="1800" b="1" i="1" dirty="0"/>
              <a:t> </a:t>
            </a:r>
            <a:r>
              <a:rPr lang="en-US" sz="1800" b="1" i="1" dirty="0" err="1"/>
              <a:t>čiji</a:t>
            </a:r>
            <a:r>
              <a:rPr lang="en-US" sz="1800" b="1" i="1" dirty="0"/>
              <a:t> je on </a:t>
            </a:r>
            <a:r>
              <a:rPr lang="en-US" sz="1800" b="1" i="1" dirty="0" err="1"/>
              <a:t>član</a:t>
            </a:r>
            <a:r>
              <a:rPr lang="en-US" sz="1800" b="1" i="1" dirty="0"/>
              <a:t>, </a:t>
            </a:r>
            <a:r>
              <a:rPr lang="en-US" sz="1800" b="1" i="1" dirty="0" err="1"/>
              <a:t>kao</a:t>
            </a:r>
            <a:r>
              <a:rPr lang="en-US" sz="1800" b="1" i="1" dirty="0"/>
              <a:t> </a:t>
            </a:r>
            <a:r>
              <a:rPr lang="en-US" sz="1800" b="1" i="1" dirty="0" err="1"/>
              <a:t>i</a:t>
            </a:r>
            <a:r>
              <a:rPr lang="en-US" sz="1800" b="1" i="1" dirty="0"/>
              <a:t> </a:t>
            </a:r>
            <a:r>
              <a:rPr lang="en-US" sz="1800" b="1" i="1" dirty="0" err="1"/>
              <a:t>branilac</a:t>
            </a:r>
            <a:r>
              <a:rPr lang="en-US" sz="1800" b="1" i="1" dirty="0"/>
              <a:t> </a:t>
            </a:r>
            <a:r>
              <a:rPr lang="en-US" sz="1800" b="1" i="1" dirty="0" err="1"/>
              <a:t>zaposlenog</a:t>
            </a:r>
            <a:endParaRPr lang="sr-Latn-ME" sz="1800" b="1" i="1"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621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95400"/>
            <a:ext cx="7924800" cy="55626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Pravilnik o radnim odnosima</a:t>
            </a:r>
          </a:p>
          <a:p>
            <a:pPr>
              <a:lnSpc>
                <a:spcPct val="90000"/>
              </a:lnSpc>
              <a:buClr>
                <a:srgbClr val="FF0000"/>
              </a:buClr>
              <a:buNone/>
            </a:pPr>
            <a:r>
              <a:rPr lang="sr-Latn-ME" sz="2200" dirty="0">
                <a:solidFill>
                  <a:srgbClr val="000066"/>
                </a:solidFill>
              </a:rPr>
              <a:t>- opšti akt koji su tražili poslodavci</a:t>
            </a:r>
          </a:p>
          <a:p>
            <a:pPr>
              <a:lnSpc>
                <a:spcPct val="90000"/>
              </a:lnSpc>
              <a:buClr>
                <a:srgbClr val="FF0000"/>
              </a:buClr>
              <a:buNone/>
            </a:pPr>
            <a:r>
              <a:rPr lang="sr-Latn-ME" sz="2200" dirty="0">
                <a:solidFill>
                  <a:srgbClr val="000066"/>
                </a:solidFill>
              </a:rPr>
              <a:t>- ustanovljen u uporednim radnim zakonodavstvima (npr. Hrvatska, Srbija...)</a:t>
            </a:r>
          </a:p>
          <a:p>
            <a:pPr>
              <a:lnSpc>
                <a:spcPct val="90000"/>
              </a:lnSpc>
              <a:buClr>
                <a:srgbClr val="FF0000"/>
              </a:buClr>
              <a:buNone/>
            </a:pPr>
            <a:r>
              <a:rPr lang="sr-Latn-ME" sz="2200" dirty="0">
                <a:solidFill>
                  <a:srgbClr val="000066"/>
                </a:solidFill>
              </a:rPr>
              <a:t>- otvara prostor poslodavcima da jednostrana uređuju prava i obaveze iz radnog odnosa, čime se izbjegava socijalni dijalog i kolektivno pregovaranje</a:t>
            </a:r>
          </a:p>
          <a:p>
            <a:pPr>
              <a:lnSpc>
                <a:spcPct val="90000"/>
              </a:lnSpc>
              <a:buClr>
                <a:srgbClr val="FF0000"/>
              </a:buClr>
              <a:buFontTx/>
              <a:buChar char="-"/>
            </a:pPr>
            <a:endParaRPr lang="sr-Latn-ME" sz="2200" dirty="0">
              <a:solidFill>
                <a:srgbClr val="000066"/>
              </a:solidFill>
            </a:endParaRPr>
          </a:p>
          <a:p>
            <a:pPr marL="457200" indent="-457200">
              <a:lnSpc>
                <a:spcPct val="90000"/>
              </a:lnSpc>
              <a:buClr>
                <a:srgbClr val="FF0000"/>
              </a:buClr>
              <a:buSzPct val="80000"/>
            </a:pPr>
            <a:r>
              <a:rPr lang="sr-Latn-ME" sz="2400" b="1" dirty="0">
                <a:solidFill>
                  <a:srgbClr val="000066"/>
                </a:solidFill>
              </a:rPr>
              <a:t>Minuli rad</a:t>
            </a:r>
          </a:p>
          <a:p>
            <a:pPr>
              <a:lnSpc>
                <a:spcPct val="90000"/>
              </a:lnSpc>
              <a:buClr>
                <a:srgbClr val="FF0000"/>
              </a:buClr>
              <a:buNone/>
            </a:pPr>
            <a:r>
              <a:rPr lang="sr-Latn-ME" sz="2200" dirty="0">
                <a:solidFill>
                  <a:srgbClr val="000066"/>
                </a:solidFill>
              </a:rPr>
              <a:t>- nije ustanovljen u uporednim radnim zakonodavstvima, sa izuzekom nekoliko država (Srbija, BiH, Makedonija)</a:t>
            </a:r>
          </a:p>
          <a:p>
            <a:pPr>
              <a:lnSpc>
                <a:spcPct val="90000"/>
              </a:lnSpc>
              <a:buClr>
                <a:srgbClr val="FF0000"/>
              </a:buClr>
              <a:buNone/>
            </a:pPr>
            <a:r>
              <a:rPr lang="sr-Latn-ME" sz="2200" dirty="0">
                <a:solidFill>
                  <a:srgbClr val="000066"/>
                </a:solidFill>
              </a:rPr>
              <a:t>- u Srbiji se obračunava o,4% po godini staža kod poslodavca</a:t>
            </a:r>
          </a:p>
          <a:p>
            <a:pPr>
              <a:lnSpc>
                <a:spcPct val="90000"/>
              </a:lnSpc>
              <a:buClr>
                <a:srgbClr val="FF0000"/>
              </a:buClr>
              <a:buNone/>
            </a:pPr>
            <a:r>
              <a:rPr lang="sr-Latn-ME" sz="2200" dirty="0">
                <a:solidFill>
                  <a:srgbClr val="000066"/>
                </a:solidFill>
              </a:rPr>
              <a:t>- poslodavci zahtijevali da se ukine ili svede na staž kod poslodavca</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56376" y="288379"/>
            <a:ext cx="1187624" cy="118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pPr>
            <a:endParaRPr lang="sr-Latn-CS" sz="1800" dirty="0">
              <a:solidFill>
                <a:srgbClr val="000066"/>
              </a:solidFill>
            </a:endParaRPr>
          </a:p>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Dostavljanje</a:t>
            </a:r>
          </a:p>
          <a:p>
            <a:pPr marL="0" lvl="0" indent="0">
              <a:buNone/>
            </a:pPr>
            <a:r>
              <a:rPr lang="sr-Latn-ME" sz="1800" dirty="0"/>
              <a:t>- </a:t>
            </a:r>
            <a:r>
              <a:rPr lang="en-US" sz="1800" dirty="0" err="1"/>
              <a:t>Upozorenja</a:t>
            </a:r>
            <a:r>
              <a:rPr lang="en-US" sz="1800" dirty="0"/>
              <a:t>, </a:t>
            </a:r>
            <a:r>
              <a:rPr lang="en-US" sz="1800" dirty="0" err="1"/>
              <a:t>obavještenja</a:t>
            </a:r>
            <a:r>
              <a:rPr lang="en-US" sz="1800" dirty="0"/>
              <a:t>, </a:t>
            </a:r>
            <a:r>
              <a:rPr lang="en-US" sz="1800" dirty="0" err="1"/>
              <a:t>pozive</a:t>
            </a:r>
            <a:r>
              <a:rPr lang="en-US" sz="1800" dirty="0"/>
              <a:t> </a:t>
            </a:r>
            <a:r>
              <a:rPr lang="en-US" sz="1800" dirty="0" err="1"/>
              <a:t>za</a:t>
            </a:r>
            <a:r>
              <a:rPr lang="en-US" sz="1800" dirty="0"/>
              <a:t> </a:t>
            </a:r>
            <a:r>
              <a:rPr lang="en-US" sz="1800" dirty="0" err="1"/>
              <a:t>usmenu</a:t>
            </a:r>
            <a:r>
              <a:rPr lang="en-US" sz="1800" dirty="0"/>
              <a:t> </a:t>
            </a:r>
            <a:r>
              <a:rPr lang="en-US" sz="1800" dirty="0" err="1"/>
              <a:t>raspravu</a:t>
            </a:r>
            <a:r>
              <a:rPr lang="en-US" sz="1800" dirty="0"/>
              <a:t> </a:t>
            </a:r>
            <a:r>
              <a:rPr lang="en-US" sz="1800" dirty="0" err="1"/>
              <a:t>i</a:t>
            </a:r>
            <a:r>
              <a:rPr lang="en-US" sz="1800" dirty="0"/>
              <a:t> </a:t>
            </a:r>
            <a:r>
              <a:rPr lang="en-US" sz="1800" dirty="0" err="1"/>
              <a:t>rješenja</a:t>
            </a:r>
            <a:r>
              <a:rPr lang="en-US" sz="1800" dirty="0"/>
              <a:t> se </a:t>
            </a:r>
            <a:r>
              <a:rPr lang="en-US" sz="1800" dirty="0" err="1"/>
              <a:t>dostavljaju</a:t>
            </a:r>
            <a:r>
              <a:rPr lang="en-US" sz="1800" dirty="0"/>
              <a:t> </a:t>
            </a:r>
            <a:r>
              <a:rPr lang="en-US" sz="1800" dirty="0" err="1"/>
              <a:t>zaposlenom</a:t>
            </a:r>
            <a:r>
              <a:rPr lang="en-US" sz="1800" dirty="0"/>
              <a:t> </a:t>
            </a:r>
            <a:r>
              <a:rPr lang="en-US" sz="1800" dirty="0" err="1"/>
              <a:t>lično</a:t>
            </a:r>
            <a:r>
              <a:rPr lang="en-US" sz="1800" dirty="0"/>
              <a:t>, u </a:t>
            </a:r>
            <a:r>
              <a:rPr lang="en-US" sz="1800" dirty="0" err="1"/>
              <a:t>prostorijama</a:t>
            </a:r>
            <a:r>
              <a:rPr lang="en-US" sz="1800" dirty="0"/>
              <a:t> </a:t>
            </a:r>
            <a:r>
              <a:rPr lang="en-US" sz="1800" dirty="0" err="1"/>
              <a:t>poslodavca</a:t>
            </a:r>
            <a:r>
              <a:rPr lang="en-US" sz="1800" dirty="0"/>
              <a:t>, </a:t>
            </a:r>
            <a:r>
              <a:rPr lang="en-US" sz="1800" dirty="0" err="1"/>
              <a:t>odnosno</a:t>
            </a:r>
            <a:r>
              <a:rPr lang="en-US" sz="1800" dirty="0"/>
              <a:t> </a:t>
            </a:r>
            <a:r>
              <a:rPr lang="en-US" sz="1800" dirty="0" err="1"/>
              <a:t>na</a:t>
            </a:r>
            <a:r>
              <a:rPr lang="en-US" sz="1800" dirty="0"/>
              <a:t> </a:t>
            </a:r>
            <a:r>
              <a:rPr lang="en-US" sz="1800" dirty="0" err="1"/>
              <a:t>adresu</a:t>
            </a:r>
            <a:r>
              <a:rPr lang="en-US" sz="1800" dirty="0"/>
              <a:t> </a:t>
            </a:r>
            <a:r>
              <a:rPr lang="en-US" sz="1800" dirty="0" err="1"/>
              <a:t>prebivališta</a:t>
            </a:r>
            <a:r>
              <a:rPr lang="en-US" sz="1800" dirty="0"/>
              <a:t> </a:t>
            </a:r>
            <a:r>
              <a:rPr lang="en-US" sz="1800" dirty="0" err="1"/>
              <a:t>ili</a:t>
            </a:r>
            <a:r>
              <a:rPr lang="en-US" sz="1800" dirty="0"/>
              <a:t> </a:t>
            </a:r>
            <a:r>
              <a:rPr lang="en-US" sz="1800" dirty="0" err="1"/>
              <a:t>boravišta</a:t>
            </a:r>
            <a:r>
              <a:rPr lang="en-US" sz="1800" dirty="0"/>
              <a:t> </a:t>
            </a:r>
            <a:r>
              <a:rPr lang="en-US" sz="1800" dirty="0" err="1"/>
              <a:t>zaposlenog</a:t>
            </a:r>
            <a:r>
              <a:rPr lang="en-US" sz="1800" dirty="0"/>
              <a:t>.</a:t>
            </a:r>
          </a:p>
          <a:p>
            <a:pPr marL="0" lvl="0" indent="0">
              <a:buNone/>
            </a:pPr>
            <a:r>
              <a:rPr lang="sr-Latn-ME" sz="1800" dirty="0"/>
              <a:t>- </a:t>
            </a:r>
            <a:r>
              <a:rPr lang="en-US" sz="1800" dirty="0" err="1"/>
              <a:t>Ako</a:t>
            </a:r>
            <a:r>
              <a:rPr lang="en-US" sz="1800" dirty="0"/>
              <a:t> </a:t>
            </a:r>
            <a:r>
              <a:rPr lang="en-US" sz="1800" dirty="0" err="1"/>
              <a:t>poslodavac</a:t>
            </a:r>
            <a:r>
              <a:rPr lang="en-US" sz="1800" dirty="0"/>
              <a:t> </a:t>
            </a:r>
            <a:r>
              <a:rPr lang="en-US" sz="1800" dirty="0" err="1"/>
              <a:t>zaposlenom</a:t>
            </a:r>
            <a:r>
              <a:rPr lang="en-US" sz="1800" dirty="0"/>
              <a:t> </a:t>
            </a:r>
            <a:r>
              <a:rPr lang="en-US" sz="1800" dirty="0" err="1"/>
              <a:t>nije</a:t>
            </a:r>
            <a:r>
              <a:rPr lang="en-US" sz="1800" dirty="0"/>
              <a:t> </a:t>
            </a:r>
            <a:r>
              <a:rPr lang="en-US" sz="1800" dirty="0" err="1"/>
              <a:t>mogao</a:t>
            </a:r>
            <a:r>
              <a:rPr lang="en-US" sz="1800" dirty="0"/>
              <a:t> da </a:t>
            </a:r>
            <a:r>
              <a:rPr lang="en-US" sz="1800" dirty="0" err="1"/>
              <a:t>dostavi</a:t>
            </a:r>
            <a:r>
              <a:rPr lang="en-US" sz="1800" dirty="0"/>
              <a:t> </a:t>
            </a:r>
            <a:r>
              <a:rPr lang="en-US" sz="1800" dirty="0" err="1"/>
              <a:t>akta</a:t>
            </a:r>
            <a:r>
              <a:rPr lang="en-US" sz="1800" dirty="0"/>
              <a:t>, u </a:t>
            </a:r>
            <a:r>
              <a:rPr lang="en-US" sz="1800" dirty="0" err="1"/>
              <a:t>smislu</a:t>
            </a:r>
            <a:r>
              <a:rPr lang="sr-Latn-ME" sz="1800" dirty="0"/>
              <a:t> prethodnog</a:t>
            </a:r>
            <a:r>
              <a:rPr lang="en-US" sz="1800" dirty="0"/>
              <a:t> </a:t>
            </a:r>
            <a:r>
              <a:rPr lang="en-US" sz="1800" dirty="0" err="1"/>
              <a:t>stava</a:t>
            </a:r>
            <a:r>
              <a:rPr lang="sr-Latn-ME" sz="1800" dirty="0"/>
              <a:t>, </a:t>
            </a:r>
            <a:r>
              <a:rPr lang="en-US" sz="1800" dirty="0" err="1"/>
              <a:t>dužan</a:t>
            </a:r>
            <a:r>
              <a:rPr lang="en-US" sz="1800" dirty="0"/>
              <a:t> je da o tome </a:t>
            </a:r>
            <a:r>
              <a:rPr lang="en-US" sz="1800" dirty="0" err="1"/>
              <a:t>sačini</a:t>
            </a:r>
            <a:r>
              <a:rPr lang="en-US" sz="1800" dirty="0"/>
              <a:t> </a:t>
            </a:r>
            <a:r>
              <a:rPr lang="en-US" sz="1800" dirty="0" err="1"/>
              <a:t>pisanu</a:t>
            </a:r>
            <a:r>
              <a:rPr lang="sr-Latn-ME" sz="1800" dirty="0"/>
              <a:t> </a:t>
            </a:r>
            <a:r>
              <a:rPr lang="en-US" sz="1800" dirty="0" err="1"/>
              <a:t>zabilješku</a:t>
            </a:r>
            <a:r>
              <a:rPr lang="en-US" sz="1800" dirty="0"/>
              <a:t>.</a:t>
            </a:r>
            <a:r>
              <a:rPr lang="sr-Latn-ME" sz="1800" dirty="0"/>
              <a:t> </a:t>
            </a:r>
            <a:r>
              <a:rPr lang="en-US" sz="1800" dirty="0"/>
              <a:t>U </a:t>
            </a:r>
            <a:r>
              <a:rPr lang="sr-Latn-ME" sz="1800" dirty="0"/>
              <a:t>tom </a:t>
            </a:r>
            <a:r>
              <a:rPr lang="en-US" sz="1800" dirty="0" err="1"/>
              <a:t>slučaju</a:t>
            </a:r>
            <a:r>
              <a:rPr lang="sr-Latn-ME" sz="1800" dirty="0"/>
              <a:t>,</a:t>
            </a:r>
            <a:r>
              <a:rPr lang="en-US" sz="1800" dirty="0"/>
              <a:t> </a:t>
            </a:r>
            <a:r>
              <a:rPr lang="en-US" sz="1800" b="1" i="1" dirty="0" err="1"/>
              <a:t>navedena</a:t>
            </a:r>
            <a:r>
              <a:rPr lang="en-US" sz="1800" b="1" i="1" dirty="0"/>
              <a:t> </a:t>
            </a:r>
            <a:r>
              <a:rPr lang="en-US" sz="1800" b="1" i="1" dirty="0" err="1"/>
              <a:t>akta</a:t>
            </a:r>
            <a:r>
              <a:rPr lang="en-US" sz="1800" b="1" i="1" dirty="0"/>
              <a:t> se </a:t>
            </a:r>
            <a:r>
              <a:rPr lang="en-US" sz="1800" b="1" i="1" dirty="0" err="1"/>
              <a:t>objavljuju</a:t>
            </a:r>
            <a:r>
              <a:rPr lang="en-US" sz="1800" b="1" i="1" dirty="0"/>
              <a:t> </a:t>
            </a:r>
            <a:r>
              <a:rPr lang="en-US" sz="1800" b="1" i="1" dirty="0" err="1"/>
              <a:t>na</a:t>
            </a:r>
            <a:r>
              <a:rPr lang="en-US" sz="1800" b="1" i="1" dirty="0"/>
              <a:t> </a:t>
            </a:r>
            <a:r>
              <a:rPr lang="en-US" sz="1800" b="1" i="1" dirty="0" err="1"/>
              <a:t>oglasnoj</a:t>
            </a:r>
            <a:r>
              <a:rPr lang="en-US" sz="1800" b="1" i="1" dirty="0"/>
              <a:t> </a:t>
            </a:r>
            <a:r>
              <a:rPr lang="en-US" sz="1800" b="1" i="1" dirty="0" err="1"/>
              <a:t>tabli</a:t>
            </a:r>
            <a:r>
              <a:rPr lang="en-US" sz="1800" b="1" i="1" dirty="0"/>
              <a:t> </a:t>
            </a:r>
            <a:r>
              <a:rPr lang="en-US" sz="1800" b="1" i="1" dirty="0" err="1"/>
              <a:t>poslodavca</a:t>
            </a:r>
            <a:r>
              <a:rPr lang="en-US" sz="1800" b="1" i="1" dirty="0"/>
              <a:t> </a:t>
            </a:r>
            <a:r>
              <a:rPr lang="en-US" sz="1800" b="1" i="1" dirty="0" err="1"/>
              <a:t>i</a:t>
            </a:r>
            <a:r>
              <a:rPr lang="en-US" sz="1800" b="1" i="1" dirty="0"/>
              <a:t> </a:t>
            </a:r>
            <a:r>
              <a:rPr lang="en-US" sz="1800" b="1" i="1" dirty="0" err="1"/>
              <a:t>po</a:t>
            </a:r>
            <a:r>
              <a:rPr lang="en-US" sz="1800" b="1" i="1" dirty="0"/>
              <a:t> </a:t>
            </a:r>
            <a:r>
              <a:rPr lang="en-US" sz="1800" b="1" i="1" dirty="0" err="1"/>
              <a:t>isteku</a:t>
            </a:r>
            <a:r>
              <a:rPr lang="en-US" sz="1800" b="1" i="1" dirty="0"/>
              <a:t> </a:t>
            </a:r>
            <a:r>
              <a:rPr lang="en-US" sz="1800" b="1" i="1" dirty="0" err="1"/>
              <a:t>osam</a:t>
            </a:r>
            <a:r>
              <a:rPr lang="en-US" sz="1800" b="1" i="1" dirty="0"/>
              <a:t> </a:t>
            </a:r>
            <a:r>
              <a:rPr lang="en-US" sz="1800" b="1" i="1" dirty="0" err="1"/>
              <a:t>dana</a:t>
            </a:r>
            <a:r>
              <a:rPr lang="en-US" sz="1800" b="1" i="1" dirty="0"/>
              <a:t> od </a:t>
            </a:r>
            <a:r>
              <a:rPr lang="en-US" sz="1800" b="1" i="1" dirty="0" err="1"/>
              <a:t>dana</a:t>
            </a:r>
            <a:r>
              <a:rPr lang="en-US" sz="1800" b="1" i="1" dirty="0"/>
              <a:t> </a:t>
            </a:r>
            <a:r>
              <a:rPr lang="en-US" sz="1800" b="1" i="1" dirty="0" err="1"/>
              <a:t>objavljivanja</a:t>
            </a:r>
            <a:r>
              <a:rPr lang="en-US" sz="1800" b="1" i="1" dirty="0"/>
              <a:t> </a:t>
            </a:r>
            <a:r>
              <a:rPr lang="en-US" sz="1800" b="1" i="1" dirty="0" err="1"/>
              <a:t>smatraju</a:t>
            </a:r>
            <a:r>
              <a:rPr lang="en-US" sz="1800" b="1" i="1" dirty="0"/>
              <a:t> se </a:t>
            </a:r>
            <a:r>
              <a:rPr lang="en-US" sz="1800" b="1" i="1" dirty="0" err="1"/>
              <a:t>dostavljenim</a:t>
            </a:r>
            <a:r>
              <a:rPr lang="en-US" sz="1800" dirty="0"/>
              <a:t>.</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7888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1800" dirty="0">
              <a:solidFill>
                <a:srgbClr val="000066"/>
              </a:solidFill>
            </a:endParaRPr>
          </a:p>
          <a:p>
            <a:pPr>
              <a:lnSpc>
                <a:spcPct val="90000"/>
              </a:lnSpc>
              <a:buClr>
                <a:srgbClr val="FF0000"/>
              </a:buClr>
            </a:pPr>
            <a:r>
              <a:rPr lang="sr-Latn-ME" sz="1800" b="1" dirty="0">
                <a:solidFill>
                  <a:srgbClr val="000066"/>
                </a:solidFill>
              </a:rPr>
              <a:t>Prestanak radnog odnosa</a:t>
            </a:r>
          </a:p>
          <a:p>
            <a:pPr marL="0" indent="0">
              <a:lnSpc>
                <a:spcPct val="90000"/>
              </a:lnSpc>
              <a:buClr>
                <a:srgbClr val="FF0000"/>
              </a:buClr>
              <a:buNone/>
            </a:pPr>
            <a:r>
              <a:rPr lang="sr-Latn-ME" sz="1800" dirty="0"/>
              <a:t>- Prepisana postojeća rješenja iz Zakona o radu i Opšteg kolektivnog ugovora</a:t>
            </a:r>
          </a:p>
          <a:p>
            <a:pPr marL="0" indent="0">
              <a:lnSpc>
                <a:spcPct val="90000"/>
              </a:lnSpc>
              <a:buClr>
                <a:srgbClr val="FF0000"/>
              </a:buClr>
              <a:buNone/>
            </a:pPr>
            <a:r>
              <a:rPr lang="sr-Latn-ME" sz="1800" b="1" i="1" dirty="0"/>
              <a:t>- </a:t>
            </a:r>
            <a:r>
              <a:rPr lang="sr-Latn-ME" sz="1800" dirty="0"/>
              <a:t>Kod kolektivnog otpuštanja do 20 zaposlenih poslodavac je dužan da zaposlenom dostavi </a:t>
            </a:r>
            <a:r>
              <a:rPr lang="fi-FI" sz="1800" b="1" i="1" dirty="0"/>
              <a:t>Obavještenje </a:t>
            </a:r>
            <a:r>
              <a:rPr lang="sr-Latn-ME" sz="1800" b="1" i="1" dirty="0"/>
              <a:t>koje</a:t>
            </a:r>
            <a:r>
              <a:rPr lang="fi-FI" sz="1800" b="1" i="1" dirty="0"/>
              <a:t> sadrži: razloge za prestanak potrebe za radom zaposlenih; broj i strukturu zaposlenih za čijim je radom prestala potreba na tom radnom mjestu,i kriterijume za utvrđivanje zaposlenih za čijim je radom prestala potreba</a:t>
            </a:r>
            <a:r>
              <a:rPr lang="fi-FI" sz="1800" dirty="0"/>
              <a:t>.</a:t>
            </a:r>
            <a:endParaRPr lang="en-US" sz="1800" dirty="0"/>
          </a:p>
          <a:p>
            <a:pPr marL="0" lvl="0" indent="0">
              <a:buNone/>
            </a:pPr>
            <a:r>
              <a:rPr lang="sr-Latn-ME" sz="1800" dirty="0"/>
              <a:t>- </a:t>
            </a:r>
            <a:r>
              <a:rPr lang="fi-FI" sz="1800" dirty="0"/>
              <a:t>Poslodavac </a:t>
            </a:r>
            <a:r>
              <a:rPr lang="fi-FI" sz="1800" b="1" i="1" dirty="0"/>
              <a:t>ne može u roku od šest mjeseci da zasnuje radni odnos sa drugim zaposlenim</a:t>
            </a:r>
            <a:r>
              <a:rPr lang="fi-FI" sz="1800" dirty="0"/>
              <a:t> na poslovima na kojima je, u smislu stava 1 ovog člana, prestala potreba za radom zaposlenih.</a:t>
            </a:r>
            <a:endParaRPr lang="en-US" sz="1800" dirty="0"/>
          </a:p>
          <a:p>
            <a:pPr marL="0" indent="0">
              <a:lnSpc>
                <a:spcPct val="90000"/>
              </a:lnSpc>
              <a:buClr>
                <a:srgbClr val="FF0000"/>
              </a:buClr>
              <a:buNone/>
            </a:pPr>
            <a:r>
              <a:rPr lang="sr-Latn-ME" sz="1600" dirty="0"/>
              <a:t>- Lice za čijim radom je prestala potreba </a:t>
            </a:r>
            <a:r>
              <a:rPr lang="sr-Latn-ME" sz="1600" b="1" i="1" dirty="0"/>
              <a:t>ima pravo na isplatu otpremnine pod uslovom da je kod tog poslodavca proveo u radnom odnosu najmanje 18 mjeseci</a:t>
            </a:r>
            <a:r>
              <a:rPr lang="sr-Latn-ME" sz="1600" dirty="0"/>
              <a:t>. </a:t>
            </a:r>
          </a:p>
          <a:p>
            <a:pPr marL="0" indent="0">
              <a:lnSpc>
                <a:spcPct val="90000"/>
              </a:lnSpc>
              <a:buClr>
                <a:srgbClr val="FF0000"/>
              </a:buClr>
              <a:buNone/>
            </a:pPr>
            <a:r>
              <a:rPr lang="sr-Latn-ME" sz="1600" dirty="0"/>
              <a:t>- U vrijeme provedeno na radu kod poslodavca, iz stava 2 ovog člana računa se i vrijeme provedeno u radnom odnosu kod poslodavca prethodnika u slučaju statusne promjene ili promjene poslodavca.</a:t>
            </a:r>
          </a:p>
          <a:p>
            <a:pPr marL="0" indent="0">
              <a:lnSpc>
                <a:spcPct val="90000"/>
              </a:lnSpc>
              <a:buClr>
                <a:srgbClr val="FF0000"/>
              </a:buClr>
              <a:buNone/>
            </a:pPr>
            <a:r>
              <a:rPr lang="sr-Latn-ME" sz="1600" dirty="0"/>
              <a:t>- Otpremnina ne može biti niža od tri prosječne mjesečne zarade bez poreza i doprinosa kod poslodavca u prethodnom polugodištu, odnosno prosječne mjesečne zarade bez poreza i doprinosa u Crnoj Gori u prethodnom polugodištu, ako je to povoljnije za zaposlenog. </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7696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buNone/>
            </a:pPr>
            <a:endParaRPr lang="sr-Latn-ME" sz="2200" dirty="0">
              <a:solidFill>
                <a:srgbClr val="000066"/>
              </a:solidFill>
            </a:endParaRPr>
          </a:p>
          <a:p>
            <a:pPr>
              <a:lnSpc>
                <a:spcPct val="90000"/>
              </a:lnSpc>
              <a:buClr>
                <a:srgbClr val="FF0000"/>
              </a:buClr>
            </a:pPr>
            <a:r>
              <a:rPr lang="sr-Latn-ME" sz="2400" b="1" dirty="0">
                <a:solidFill>
                  <a:srgbClr val="000066"/>
                </a:solidFill>
              </a:rPr>
              <a:t>Unaprijeđena je norma koja propisuje obavezu transformacije iz faktičkog u formalni radni odnos</a:t>
            </a:r>
          </a:p>
          <a:p>
            <a:pPr>
              <a:lnSpc>
                <a:spcPct val="90000"/>
              </a:lnSpc>
              <a:buClr>
                <a:srgbClr val="FF0000"/>
              </a:buClr>
              <a:buNone/>
            </a:pPr>
            <a:r>
              <a:rPr lang="sr-Latn-ME" sz="2200" dirty="0">
                <a:solidFill>
                  <a:srgbClr val="000066"/>
                </a:solidFill>
              </a:rPr>
              <a:t>     “Ak</a:t>
            </a:r>
            <a:r>
              <a:rPr lang="en-US" sz="2200" dirty="0">
                <a:solidFill>
                  <a:srgbClr val="000066"/>
                </a:solidFill>
              </a:rPr>
              <a:t>o </a:t>
            </a:r>
            <a:r>
              <a:rPr lang="en-US" sz="2200" dirty="0" err="1">
                <a:solidFill>
                  <a:srgbClr val="000066"/>
                </a:solidFill>
              </a:rPr>
              <a:t>poslodavac</a:t>
            </a:r>
            <a:r>
              <a:rPr lang="en-US" sz="2200" dirty="0">
                <a:solidFill>
                  <a:srgbClr val="000066"/>
                </a:solidFill>
              </a:rPr>
              <a:t> </a:t>
            </a:r>
            <a:r>
              <a:rPr lang="en-US" sz="2200" dirty="0" err="1">
                <a:solidFill>
                  <a:srgbClr val="000066"/>
                </a:solidFill>
              </a:rPr>
              <a:t>sa</a:t>
            </a:r>
            <a:r>
              <a:rPr lang="en-US" sz="2200" dirty="0">
                <a:solidFill>
                  <a:srgbClr val="000066"/>
                </a:solidFill>
              </a:rPr>
              <a:t> </a:t>
            </a:r>
            <a:r>
              <a:rPr lang="en-US" sz="2200" dirty="0" err="1">
                <a:solidFill>
                  <a:srgbClr val="000066"/>
                </a:solidFill>
              </a:rPr>
              <a:t>zaposlenim</a:t>
            </a:r>
            <a:r>
              <a:rPr lang="en-US" sz="2200" dirty="0">
                <a:solidFill>
                  <a:srgbClr val="000066"/>
                </a:solidFill>
              </a:rPr>
              <a:t> ne </a:t>
            </a:r>
            <a:r>
              <a:rPr lang="en-US" sz="2200" dirty="0" err="1">
                <a:solidFill>
                  <a:srgbClr val="000066"/>
                </a:solidFill>
              </a:rPr>
              <a:t>zaključi</a:t>
            </a:r>
            <a:r>
              <a:rPr lang="en-US" sz="2200" dirty="0">
                <a:solidFill>
                  <a:srgbClr val="000066"/>
                </a:solidFill>
              </a:rPr>
              <a:t> </a:t>
            </a:r>
            <a:r>
              <a:rPr lang="en-US" sz="2200" dirty="0" err="1">
                <a:solidFill>
                  <a:srgbClr val="000066"/>
                </a:solidFill>
              </a:rPr>
              <a:t>ugovor</a:t>
            </a:r>
            <a:r>
              <a:rPr lang="en-US" sz="2200" dirty="0">
                <a:solidFill>
                  <a:srgbClr val="000066"/>
                </a:solidFill>
              </a:rPr>
              <a:t> o </a:t>
            </a:r>
            <a:r>
              <a:rPr lang="en-US" sz="2200" dirty="0" err="1">
                <a:solidFill>
                  <a:srgbClr val="000066"/>
                </a:solidFill>
              </a:rPr>
              <a:t>radu</a:t>
            </a:r>
            <a:r>
              <a:rPr lang="en-US" sz="2200" dirty="0">
                <a:solidFill>
                  <a:srgbClr val="000066"/>
                </a:solidFill>
              </a:rPr>
              <a:t> u</a:t>
            </a:r>
            <a:r>
              <a:rPr lang="sr-Latn-ME" sz="2200" dirty="0">
                <a:solidFill>
                  <a:srgbClr val="000066"/>
                </a:solidFill>
              </a:rPr>
              <a:t> </a:t>
            </a:r>
            <a:r>
              <a:rPr lang="en-US" sz="2200" dirty="0" err="1">
                <a:solidFill>
                  <a:srgbClr val="000066"/>
                </a:solidFill>
              </a:rPr>
              <a:t>skladu</a:t>
            </a:r>
            <a:r>
              <a:rPr lang="en-US" sz="2200" dirty="0">
                <a:solidFill>
                  <a:srgbClr val="000066"/>
                </a:solidFill>
              </a:rPr>
              <a:t> </a:t>
            </a:r>
            <a:r>
              <a:rPr lang="en-US" sz="2200" dirty="0" err="1">
                <a:solidFill>
                  <a:srgbClr val="000066"/>
                </a:solidFill>
              </a:rPr>
              <a:t>sa</a:t>
            </a:r>
            <a:r>
              <a:rPr lang="en-US" sz="2200" dirty="0">
                <a:solidFill>
                  <a:srgbClr val="000066"/>
                </a:solidFill>
              </a:rPr>
              <a:t> </a:t>
            </a:r>
            <a:r>
              <a:rPr lang="en-US" sz="2200" dirty="0" err="1">
                <a:solidFill>
                  <a:srgbClr val="000066"/>
                </a:solidFill>
              </a:rPr>
              <a:t>stavom</a:t>
            </a:r>
            <a:r>
              <a:rPr lang="en-US" sz="2200" dirty="0">
                <a:solidFill>
                  <a:srgbClr val="000066"/>
                </a:solidFill>
              </a:rPr>
              <a:t> 1 </a:t>
            </a:r>
            <a:r>
              <a:rPr lang="en-US" sz="2200" dirty="0" err="1">
                <a:solidFill>
                  <a:srgbClr val="000066"/>
                </a:solidFill>
              </a:rPr>
              <a:t>ovog</a:t>
            </a:r>
            <a:r>
              <a:rPr lang="en-US" sz="2200" dirty="0">
                <a:solidFill>
                  <a:srgbClr val="000066"/>
                </a:solidFill>
              </a:rPr>
              <a:t> </a:t>
            </a:r>
            <a:r>
              <a:rPr lang="en-US" sz="2200" dirty="0" err="1">
                <a:solidFill>
                  <a:srgbClr val="000066"/>
                </a:solidFill>
              </a:rPr>
              <a:t>člana</a:t>
            </a:r>
            <a:r>
              <a:rPr lang="en-US" sz="2200" dirty="0">
                <a:solidFill>
                  <a:srgbClr val="000066"/>
                </a:solidFill>
              </a:rPr>
              <a:t>, </a:t>
            </a:r>
            <a:r>
              <a:rPr lang="en-US" sz="2200" dirty="0" err="1">
                <a:solidFill>
                  <a:srgbClr val="000066"/>
                </a:solidFill>
              </a:rPr>
              <a:t>smatra</a:t>
            </a:r>
            <a:r>
              <a:rPr lang="en-US" sz="2200" dirty="0">
                <a:solidFill>
                  <a:srgbClr val="000066"/>
                </a:solidFill>
              </a:rPr>
              <a:t> se </a:t>
            </a:r>
            <a:r>
              <a:rPr lang="en-US" sz="2200" dirty="0" err="1">
                <a:solidFill>
                  <a:srgbClr val="000066"/>
                </a:solidFill>
              </a:rPr>
              <a:t>da</a:t>
            </a:r>
            <a:r>
              <a:rPr lang="en-US" sz="2200" dirty="0">
                <a:solidFill>
                  <a:srgbClr val="000066"/>
                </a:solidFill>
              </a:rPr>
              <a:t> je </a:t>
            </a:r>
            <a:r>
              <a:rPr lang="en-US" sz="2200" dirty="0" err="1">
                <a:solidFill>
                  <a:srgbClr val="000066"/>
                </a:solidFill>
              </a:rPr>
              <a:t>zaposleni</a:t>
            </a:r>
            <a:r>
              <a:rPr lang="en-US" sz="2200" dirty="0">
                <a:solidFill>
                  <a:srgbClr val="000066"/>
                </a:solidFill>
              </a:rPr>
              <a:t> </a:t>
            </a:r>
            <a:r>
              <a:rPr lang="en-US" sz="2200" dirty="0" err="1">
                <a:solidFill>
                  <a:srgbClr val="000066"/>
                </a:solidFill>
              </a:rPr>
              <a:t>zasnovao</a:t>
            </a:r>
            <a:r>
              <a:rPr lang="en-US" sz="2200" dirty="0">
                <a:solidFill>
                  <a:srgbClr val="000066"/>
                </a:solidFill>
              </a:rPr>
              <a:t> </a:t>
            </a:r>
            <a:r>
              <a:rPr lang="en-US" sz="2200" dirty="0" err="1">
                <a:solidFill>
                  <a:srgbClr val="000066"/>
                </a:solidFill>
              </a:rPr>
              <a:t>radni</a:t>
            </a:r>
            <a:r>
              <a:rPr lang="en-US" sz="2200" dirty="0">
                <a:solidFill>
                  <a:srgbClr val="000066"/>
                </a:solidFill>
              </a:rPr>
              <a:t> </a:t>
            </a:r>
            <a:r>
              <a:rPr lang="en-US" sz="2200" dirty="0" err="1">
                <a:solidFill>
                  <a:srgbClr val="000066"/>
                </a:solidFill>
              </a:rPr>
              <a:t>odnos</a:t>
            </a:r>
            <a:r>
              <a:rPr lang="en-US" sz="2200" dirty="0">
                <a:solidFill>
                  <a:srgbClr val="000066"/>
                </a:solidFill>
              </a:rPr>
              <a:t> </a:t>
            </a:r>
            <a:r>
              <a:rPr lang="en-US" sz="2200" dirty="0" err="1">
                <a:solidFill>
                  <a:srgbClr val="000066"/>
                </a:solidFill>
              </a:rPr>
              <a:t>na</a:t>
            </a:r>
            <a:r>
              <a:rPr lang="en-US" sz="2200" dirty="0">
                <a:solidFill>
                  <a:srgbClr val="000066"/>
                </a:solidFill>
              </a:rPr>
              <a:t> </a:t>
            </a:r>
            <a:r>
              <a:rPr lang="en-US" sz="2200" dirty="0" err="1">
                <a:solidFill>
                  <a:srgbClr val="000066"/>
                </a:solidFill>
              </a:rPr>
              <a:t>neodređeno</a:t>
            </a:r>
            <a:r>
              <a:rPr lang="en-US" sz="2200" dirty="0">
                <a:solidFill>
                  <a:srgbClr val="000066"/>
                </a:solidFill>
              </a:rPr>
              <a:t> </a:t>
            </a:r>
            <a:r>
              <a:rPr lang="en-US" sz="2200" dirty="0" err="1">
                <a:solidFill>
                  <a:srgbClr val="000066"/>
                </a:solidFill>
              </a:rPr>
              <a:t>vrijeme</a:t>
            </a:r>
            <a:r>
              <a:rPr lang="en-US" sz="2200" dirty="0">
                <a:solidFill>
                  <a:srgbClr val="000066"/>
                </a:solidFill>
              </a:rPr>
              <a:t> </a:t>
            </a:r>
            <a:r>
              <a:rPr lang="en-US" sz="2200" dirty="0" err="1">
                <a:solidFill>
                  <a:srgbClr val="000066"/>
                </a:solidFill>
              </a:rPr>
              <a:t>danom</a:t>
            </a:r>
            <a:r>
              <a:rPr lang="en-US" sz="2200" dirty="0">
                <a:solidFill>
                  <a:srgbClr val="000066"/>
                </a:solidFill>
              </a:rPr>
              <a:t> </a:t>
            </a:r>
            <a:r>
              <a:rPr lang="en-US" sz="2200" dirty="0" err="1">
                <a:solidFill>
                  <a:srgbClr val="000066"/>
                </a:solidFill>
              </a:rPr>
              <a:t>stupanja</a:t>
            </a:r>
            <a:r>
              <a:rPr lang="en-US" sz="2200" dirty="0">
                <a:solidFill>
                  <a:srgbClr val="000066"/>
                </a:solidFill>
              </a:rPr>
              <a:t> </a:t>
            </a:r>
            <a:r>
              <a:rPr lang="en-US" sz="2200" dirty="0" err="1">
                <a:solidFill>
                  <a:srgbClr val="000066"/>
                </a:solidFill>
              </a:rPr>
              <a:t>na</a:t>
            </a:r>
            <a:r>
              <a:rPr lang="en-US" sz="2200" dirty="0">
                <a:solidFill>
                  <a:srgbClr val="000066"/>
                </a:solidFill>
              </a:rPr>
              <a:t> </a:t>
            </a:r>
            <a:r>
              <a:rPr lang="en-US" sz="2200" dirty="0" err="1">
                <a:solidFill>
                  <a:srgbClr val="000066"/>
                </a:solidFill>
              </a:rPr>
              <a:t>rad</a:t>
            </a:r>
            <a:r>
              <a:rPr lang="en-US" sz="2200" dirty="0">
                <a:solidFill>
                  <a:srgbClr val="000066"/>
                </a:solidFill>
              </a:rPr>
              <a:t>, </a:t>
            </a:r>
            <a:r>
              <a:rPr lang="en-US" sz="2200" b="1" dirty="0" err="1">
                <a:solidFill>
                  <a:srgbClr val="FF0000"/>
                </a:solidFill>
              </a:rPr>
              <a:t>ako</a:t>
            </a:r>
            <a:r>
              <a:rPr lang="en-US" sz="2200" b="1" dirty="0">
                <a:solidFill>
                  <a:srgbClr val="FF0000"/>
                </a:solidFill>
              </a:rPr>
              <a:t> </a:t>
            </a:r>
            <a:r>
              <a:rPr lang="en-US" sz="2200" b="1" dirty="0" err="1">
                <a:solidFill>
                  <a:srgbClr val="FF0000"/>
                </a:solidFill>
              </a:rPr>
              <a:t>zaposleni</a:t>
            </a:r>
            <a:r>
              <a:rPr lang="en-US" sz="2200" b="1" dirty="0">
                <a:solidFill>
                  <a:srgbClr val="FF0000"/>
                </a:solidFill>
              </a:rPr>
              <a:t> </a:t>
            </a:r>
            <a:r>
              <a:rPr lang="en-US" sz="2200" b="1" dirty="0" err="1">
                <a:solidFill>
                  <a:srgbClr val="FF0000"/>
                </a:solidFill>
              </a:rPr>
              <a:t>prihvati</a:t>
            </a:r>
            <a:r>
              <a:rPr lang="en-US" sz="2200" b="1" dirty="0">
                <a:solidFill>
                  <a:srgbClr val="FF0000"/>
                </a:solidFill>
              </a:rPr>
              <a:t> </a:t>
            </a:r>
            <a:r>
              <a:rPr lang="en-US" sz="2200" b="1" dirty="0" err="1">
                <a:solidFill>
                  <a:srgbClr val="FF0000"/>
                </a:solidFill>
              </a:rPr>
              <a:t>zaposlenje</a:t>
            </a:r>
            <a:r>
              <a:rPr lang="sr-Latn-ME" sz="2200" b="1" dirty="0">
                <a:solidFill>
                  <a:srgbClr val="FF0000"/>
                </a:solidFill>
              </a:rPr>
              <a:t>.”</a:t>
            </a:r>
          </a:p>
          <a:p>
            <a:pPr algn="just">
              <a:lnSpc>
                <a:spcPct val="90000"/>
              </a:lnSpc>
              <a:buClr>
                <a:srgbClr val="FF0000"/>
              </a:buClr>
              <a:buNone/>
            </a:pPr>
            <a:r>
              <a:rPr lang="sr-Latn-ME" sz="2200" b="1" dirty="0">
                <a:solidFill>
                  <a:srgbClr val="000066"/>
                </a:solidFill>
              </a:rPr>
              <a:t>- </a:t>
            </a:r>
            <a:r>
              <a:rPr lang="sr-Latn-ME" sz="2200" dirty="0">
                <a:solidFill>
                  <a:srgbClr val="000066"/>
                </a:solidFill>
              </a:rPr>
              <a:t>brisane su riječi “</a:t>
            </a:r>
            <a:r>
              <a:rPr lang="sr-Latn-ME" sz="2200" i="1" dirty="0">
                <a:solidFill>
                  <a:srgbClr val="000066"/>
                </a:solidFill>
              </a:rPr>
              <a:t>ako zaposleni prihvati zaposlenje”, </a:t>
            </a:r>
            <a:r>
              <a:rPr lang="sr-Latn-ME" sz="2200" dirty="0">
                <a:solidFill>
                  <a:srgbClr val="000066"/>
                </a:solidFill>
              </a:rPr>
              <a:t>čime je izbjegnuta situacija da poslodavac utiče na izjašnjenje zaposlenog</a:t>
            </a:r>
            <a:endParaRPr lang="en-US" sz="2200" b="1" dirty="0">
              <a:solidFill>
                <a:srgbClr val="FF0000"/>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r>
              <a:rPr lang="sr-Latn-CS" sz="2400" dirty="0">
                <a:solidFill>
                  <a:srgbClr val="000066"/>
                </a:solidFill>
              </a:rPr>
              <a:t>Ž</a:t>
            </a:r>
          </a:p>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Uvedena je obaveza poslodavca da zaposlenima dostavi Odluku o rasporedu radnog vremena i rasporedu po smjenama najmanje 7 dana unaprijed </a:t>
            </a:r>
            <a:endParaRPr lang="en-US" sz="2400" b="1" dirty="0">
              <a:solidFill>
                <a:srgbClr val="000066"/>
              </a:solidFill>
            </a:endParaRPr>
          </a:p>
          <a:p>
            <a:pPr>
              <a:lnSpc>
                <a:spcPct val="90000"/>
              </a:lnSpc>
              <a:buClr>
                <a:srgbClr val="FF0000"/>
              </a:buClr>
              <a:buFontTx/>
              <a:buChar char="-"/>
            </a:pPr>
            <a:r>
              <a:rPr lang="sr-Latn-ME" sz="2200" dirty="0">
                <a:solidFill>
                  <a:srgbClr val="000066"/>
                </a:solidFill>
              </a:rPr>
              <a:t>otvara prostor za kontrolu od strane Inspekcije rada</a:t>
            </a:r>
          </a:p>
          <a:p>
            <a:pPr>
              <a:lnSpc>
                <a:spcPct val="90000"/>
              </a:lnSpc>
              <a:buClr>
                <a:srgbClr val="FF0000"/>
              </a:buClr>
              <a:buFontTx/>
              <a:buChar char="-"/>
            </a:pPr>
            <a:endParaRPr lang="sr-Latn-ME" sz="2200" dirty="0">
              <a:solidFill>
                <a:srgbClr val="000066"/>
              </a:solidFill>
            </a:endParaRPr>
          </a:p>
          <a:p>
            <a:pPr>
              <a:lnSpc>
                <a:spcPct val="90000"/>
              </a:lnSpc>
              <a:buClr>
                <a:srgbClr val="FF0000"/>
              </a:buClr>
              <a:buFontTx/>
              <a:buChar char="-"/>
            </a:pPr>
            <a:endParaRPr lang="sr-Latn-ME" sz="2200" dirty="0">
              <a:solidFill>
                <a:srgbClr val="000066"/>
              </a:solidFill>
            </a:endParaRPr>
          </a:p>
          <a:p>
            <a:pPr>
              <a:lnSpc>
                <a:spcPct val="90000"/>
              </a:lnSpc>
              <a:buClr>
                <a:srgbClr val="FF0000"/>
              </a:buClr>
            </a:pPr>
            <a:r>
              <a:rPr lang="sr-Latn-ME" sz="2400" b="1" dirty="0">
                <a:solidFill>
                  <a:srgbClr val="000066"/>
                </a:solidFill>
              </a:rPr>
              <a:t>Obračun zarade ubuduće će imati snagu izvršne isprave</a:t>
            </a:r>
          </a:p>
          <a:p>
            <a:pPr>
              <a:lnSpc>
                <a:spcPct val="90000"/>
              </a:lnSpc>
              <a:buClr>
                <a:srgbClr val="FF0000"/>
              </a:buClr>
              <a:buFontTx/>
              <a:buChar char="-"/>
            </a:pPr>
            <a:endParaRPr lang="en-US" sz="22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Zaposleni sa invaliditetom se ne može rasporediti na rad van mjesta prebivališta odnosno boravišta </a:t>
            </a:r>
            <a:r>
              <a:rPr lang="sr-Latn-ME" sz="2400" b="1" u="sng" dirty="0">
                <a:solidFill>
                  <a:srgbClr val="000066"/>
                </a:solidFill>
              </a:rPr>
              <a:t>bez njegove saglasnosti </a:t>
            </a:r>
          </a:p>
          <a:p>
            <a:pPr>
              <a:lnSpc>
                <a:spcPct val="90000"/>
              </a:lnSpc>
              <a:buClr>
                <a:srgbClr val="FF0000"/>
              </a:buClr>
            </a:pPr>
            <a:endParaRPr lang="sr-Latn-ME" sz="2400" b="1" dirty="0">
              <a:solidFill>
                <a:srgbClr val="000066"/>
              </a:solidFill>
            </a:endParaRPr>
          </a:p>
          <a:p>
            <a:pPr>
              <a:lnSpc>
                <a:spcPct val="90000"/>
              </a:lnSpc>
              <a:buClr>
                <a:srgbClr val="FF0000"/>
              </a:buClr>
            </a:pPr>
            <a:r>
              <a:rPr lang="sr-Latn-ME" sz="2400" b="1" dirty="0">
                <a:solidFill>
                  <a:srgbClr val="000066"/>
                </a:solidFill>
              </a:rPr>
              <a:t>Zaposlenom sa invaliditetom ima pravo na najmanje </a:t>
            </a:r>
            <a:r>
              <a:rPr lang="sr-Latn-ME" sz="2400" b="1" u="sng" dirty="0">
                <a:solidFill>
                  <a:srgbClr val="000066"/>
                </a:solidFill>
              </a:rPr>
              <a:t>26 radnih dana </a:t>
            </a:r>
            <a:r>
              <a:rPr lang="sr-Latn-ME" sz="2400" b="1" dirty="0">
                <a:solidFill>
                  <a:srgbClr val="000066"/>
                </a:solidFill>
              </a:rPr>
              <a:t>godišnjeg odmora</a:t>
            </a:r>
          </a:p>
          <a:p>
            <a:pPr>
              <a:lnSpc>
                <a:spcPct val="90000"/>
              </a:lnSpc>
              <a:buClr>
                <a:srgbClr val="FF0000"/>
              </a:buClr>
            </a:pPr>
            <a:endParaRPr lang="sr-Latn-ME" sz="2400" b="1" dirty="0">
              <a:solidFill>
                <a:srgbClr val="000066"/>
              </a:solidFill>
            </a:endParaRPr>
          </a:p>
          <a:p>
            <a:pPr>
              <a:lnSpc>
                <a:spcPct val="90000"/>
              </a:lnSpc>
              <a:buClr>
                <a:srgbClr val="FF0000"/>
              </a:buClr>
            </a:pPr>
            <a:r>
              <a:rPr lang="sr-Latn-ME" sz="2400" b="1" dirty="0">
                <a:solidFill>
                  <a:srgbClr val="000066"/>
                </a:solidFill>
              </a:rPr>
              <a:t>Poslodavac je dužan da za svakog zaposlenog ima ugovor o radu </a:t>
            </a:r>
            <a:r>
              <a:rPr lang="sr-Latn-ME" sz="2400" b="1" u="sng" dirty="0">
                <a:solidFill>
                  <a:srgbClr val="000066"/>
                </a:solidFill>
              </a:rPr>
              <a:t>u mjestu rada tog zaposlenog</a:t>
            </a:r>
          </a:p>
          <a:p>
            <a:pPr>
              <a:lnSpc>
                <a:spcPct val="90000"/>
              </a:lnSpc>
              <a:buClr>
                <a:srgbClr val="FF0000"/>
              </a:buClr>
            </a:pPr>
            <a:endParaRPr lang="sr-Latn-ME" sz="2400" b="1" dirty="0">
              <a:solidFill>
                <a:srgbClr val="000066"/>
              </a:solidFill>
            </a:endParaRPr>
          </a:p>
          <a:p>
            <a:pPr>
              <a:lnSpc>
                <a:spcPct val="90000"/>
              </a:lnSpc>
              <a:buClr>
                <a:srgbClr val="FF0000"/>
              </a:buClr>
              <a:buNone/>
            </a:pPr>
            <a:r>
              <a:rPr lang="sr-Latn-ME" sz="2200" dirty="0">
                <a:solidFill>
                  <a:srgbClr val="000066"/>
                </a:solidFill>
              </a:rPr>
              <a:t>	</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buClr>
                <a:srgbClr val="FF0000"/>
              </a:buClr>
            </a:pPr>
            <a:r>
              <a:rPr lang="en-US" sz="2400" b="1" dirty="0" err="1">
                <a:solidFill>
                  <a:srgbClr val="000066"/>
                </a:solidFill>
              </a:rPr>
              <a:t>Zaposlenom</a:t>
            </a:r>
            <a:r>
              <a:rPr lang="en-US" sz="2400" b="1" dirty="0">
                <a:solidFill>
                  <a:srgbClr val="000066"/>
                </a:solidFill>
              </a:rPr>
              <a:t> </a:t>
            </a:r>
            <a:r>
              <a:rPr lang="en-US" sz="2400" b="1" dirty="0" err="1">
                <a:solidFill>
                  <a:srgbClr val="000066"/>
                </a:solidFill>
              </a:rPr>
              <a:t>kojem</a:t>
            </a:r>
            <a:r>
              <a:rPr lang="en-US" sz="2400" b="1" dirty="0">
                <a:solidFill>
                  <a:srgbClr val="000066"/>
                </a:solidFill>
              </a:rPr>
              <a:t> </a:t>
            </a:r>
            <a:r>
              <a:rPr lang="en-US" sz="2400" b="1" dirty="0" err="1">
                <a:solidFill>
                  <a:srgbClr val="000066"/>
                </a:solidFill>
              </a:rPr>
              <a:t>presta</a:t>
            </a:r>
            <a:r>
              <a:rPr lang="sr-Latn-ME" sz="2400" b="1" dirty="0">
                <a:solidFill>
                  <a:srgbClr val="000066"/>
                </a:solidFill>
              </a:rPr>
              <a:t>n</a:t>
            </a:r>
            <a:r>
              <a:rPr lang="en-US" sz="2400" b="1" dirty="0">
                <a:solidFill>
                  <a:srgbClr val="000066"/>
                </a:solidFill>
              </a:rPr>
              <a:t>e </a:t>
            </a:r>
            <a:r>
              <a:rPr lang="en-US" sz="2400" b="1" dirty="0" err="1">
                <a:solidFill>
                  <a:srgbClr val="000066"/>
                </a:solidFill>
              </a:rPr>
              <a:t>radni</a:t>
            </a:r>
            <a:r>
              <a:rPr lang="en-US" sz="2400" b="1" dirty="0">
                <a:solidFill>
                  <a:srgbClr val="000066"/>
                </a:solidFill>
              </a:rPr>
              <a:t> </a:t>
            </a:r>
            <a:r>
              <a:rPr lang="en-US" sz="2400" b="1" dirty="0" err="1">
                <a:solidFill>
                  <a:srgbClr val="000066"/>
                </a:solidFill>
              </a:rPr>
              <a:t>odnos</a:t>
            </a:r>
            <a:r>
              <a:rPr lang="en-US" sz="2400" b="1" dirty="0">
                <a:solidFill>
                  <a:srgbClr val="000066"/>
                </a:solidFill>
              </a:rPr>
              <a:t> </a:t>
            </a:r>
            <a:r>
              <a:rPr lang="en-US" sz="2400" b="1" dirty="0" err="1">
                <a:solidFill>
                  <a:srgbClr val="000066"/>
                </a:solidFill>
              </a:rPr>
              <a:t>zbog</a:t>
            </a:r>
            <a:r>
              <a:rPr lang="en-US" sz="2400" b="1" dirty="0">
                <a:solidFill>
                  <a:srgbClr val="000066"/>
                </a:solidFill>
              </a:rPr>
              <a:t> </a:t>
            </a:r>
            <a:r>
              <a:rPr lang="en-US" sz="2400" b="1" dirty="0" err="1">
                <a:solidFill>
                  <a:srgbClr val="000066"/>
                </a:solidFill>
              </a:rPr>
              <a:t>dobrovoljne</a:t>
            </a:r>
            <a:r>
              <a:rPr lang="en-US" sz="2400" b="1" dirty="0">
                <a:solidFill>
                  <a:srgbClr val="000066"/>
                </a:solidFill>
              </a:rPr>
              <a:t> </a:t>
            </a:r>
            <a:r>
              <a:rPr lang="en-US" sz="2400" b="1" dirty="0" err="1">
                <a:solidFill>
                  <a:srgbClr val="000066"/>
                </a:solidFill>
              </a:rPr>
              <a:t>likvidacije</a:t>
            </a:r>
            <a:r>
              <a:rPr lang="en-US" sz="2400" b="1" dirty="0">
                <a:solidFill>
                  <a:srgbClr val="000066"/>
                </a:solidFill>
              </a:rPr>
              <a:t> </a:t>
            </a:r>
            <a:r>
              <a:rPr lang="en-US" sz="2400" b="1" dirty="0" err="1">
                <a:solidFill>
                  <a:srgbClr val="000066"/>
                </a:solidFill>
              </a:rPr>
              <a:t>društva</a:t>
            </a:r>
            <a:r>
              <a:rPr lang="en-US" sz="2400" b="1" dirty="0">
                <a:solidFill>
                  <a:srgbClr val="000066"/>
                </a:solidFill>
              </a:rPr>
              <a:t>, </a:t>
            </a:r>
            <a:r>
              <a:rPr lang="en-US" sz="2400" b="1" dirty="0" err="1">
                <a:solidFill>
                  <a:srgbClr val="000066"/>
                </a:solidFill>
              </a:rPr>
              <a:t>poslodavac</a:t>
            </a:r>
            <a:r>
              <a:rPr lang="en-US" sz="2400" b="1" dirty="0">
                <a:solidFill>
                  <a:srgbClr val="000066"/>
                </a:solidFill>
              </a:rPr>
              <a:t> je </a:t>
            </a:r>
            <a:r>
              <a:rPr lang="en-US" sz="2400" b="1" dirty="0" err="1">
                <a:solidFill>
                  <a:srgbClr val="000066"/>
                </a:solidFill>
              </a:rPr>
              <a:t>dužan</a:t>
            </a:r>
            <a:r>
              <a:rPr lang="en-US" sz="2400" b="1" dirty="0">
                <a:solidFill>
                  <a:srgbClr val="000066"/>
                </a:solidFill>
              </a:rPr>
              <a:t> </a:t>
            </a:r>
            <a:r>
              <a:rPr lang="en-US" sz="2400" b="1" dirty="0" err="1">
                <a:solidFill>
                  <a:srgbClr val="000066"/>
                </a:solidFill>
              </a:rPr>
              <a:t>da</a:t>
            </a:r>
            <a:r>
              <a:rPr lang="en-US" sz="2400" b="1" dirty="0">
                <a:solidFill>
                  <a:srgbClr val="000066"/>
                </a:solidFill>
              </a:rPr>
              <a:t>  </a:t>
            </a:r>
            <a:r>
              <a:rPr lang="en-US" sz="2400" b="1" dirty="0" err="1">
                <a:solidFill>
                  <a:srgbClr val="000066"/>
                </a:solidFill>
              </a:rPr>
              <a:t>isplati</a:t>
            </a:r>
            <a:r>
              <a:rPr lang="en-US" sz="2400" b="1" dirty="0">
                <a:solidFill>
                  <a:srgbClr val="000066"/>
                </a:solidFill>
              </a:rPr>
              <a:t> </a:t>
            </a:r>
            <a:r>
              <a:rPr lang="en-US" sz="2400" b="1" dirty="0" err="1">
                <a:solidFill>
                  <a:srgbClr val="000066"/>
                </a:solidFill>
              </a:rPr>
              <a:t>otpremninu</a:t>
            </a:r>
            <a:r>
              <a:rPr lang="en-US" sz="2400" b="1" dirty="0">
                <a:solidFill>
                  <a:srgbClr val="000066"/>
                </a:solidFill>
              </a:rPr>
              <a:t> </a:t>
            </a:r>
            <a:r>
              <a:rPr lang="sr-Latn-ME" sz="2400" b="1" dirty="0">
                <a:solidFill>
                  <a:srgbClr val="000066"/>
                </a:solidFill>
              </a:rPr>
              <a:t>kao da je proglašen tehnološkim viškom</a:t>
            </a:r>
          </a:p>
          <a:p>
            <a:pPr>
              <a:lnSpc>
                <a:spcPct val="90000"/>
              </a:lnSpc>
              <a:buClr>
                <a:srgbClr val="FF0000"/>
              </a:buClr>
            </a:pPr>
            <a:endParaRPr lang="sr-Latn-ME" sz="2400" b="1" dirty="0">
              <a:solidFill>
                <a:srgbClr val="000066"/>
              </a:solidFill>
            </a:endParaRPr>
          </a:p>
          <a:p>
            <a:pPr>
              <a:lnSpc>
                <a:spcPct val="90000"/>
              </a:lnSpc>
              <a:buClr>
                <a:srgbClr val="FF0000"/>
              </a:buClr>
            </a:pPr>
            <a:r>
              <a:rPr lang="sr-Latn-ME" sz="2400" b="1" dirty="0">
                <a:solidFill>
                  <a:srgbClr val="000066"/>
                </a:solidFill>
              </a:rPr>
              <a:t>Radni odnos se ne može produžavatai nakon 67 godina života</a:t>
            </a:r>
          </a:p>
          <a:p>
            <a:pPr>
              <a:lnSpc>
                <a:spcPct val="90000"/>
              </a:lnSpc>
              <a:buClr>
                <a:srgbClr val="FF0000"/>
              </a:buClr>
            </a:pPr>
            <a:endParaRPr lang="sr-Latn-ME" sz="2400" b="1" dirty="0">
              <a:solidFill>
                <a:srgbClr val="000066"/>
              </a:solidFill>
            </a:endParaRPr>
          </a:p>
          <a:p>
            <a:pPr>
              <a:lnSpc>
                <a:spcPct val="90000"/>
              </a:lnSpc>
              <a:buClr>
                <a:srgbClr val="FF0000"/>
              </a:buClr>
            </a:pPr>
            <a:r>
              <a:rPr lang="fi-FI" sz="2400" b="1" dirty="0">
                <a:solidFill>
                  <a:srgbClr val="000066"/>
                </a:solidFill>
              </a:rPr>
              <a:t>Sporazum</a:t>
            </a:r>
            <a:r>
              <a:rPr lang="sr-Latn-ME" sz="2400" b="1" dirty="0">
                <a:solidFill>
                  <a:srgbClr val="000066"/>
                </a:solidFill>
              </a:rPr>
              <a:t> o prestanku radnog odnosa </a:t>
            </a:r>
            <a:r>
              <a:rPr lang="fi-FI" sz="2400" b="1" dirty="0">
                <a:solidFill>
                  <a:srgbClr val="000066"/>
                </a:solidFill>
              </a:rPr>
              <a:t>proizvodi pravno dejstvo od d</a:t>
            </a:r>
            <a:r>
              <a:rPr lang="sr-Latn-ME" sz="2400" b="1" dirty="0">
                <a:solidFill>
                  <a:srgbClr val="000066"/>
                </a:solidFill>
              </a:rPr>
              <a:t>ana </a:t>
            </a:r>
            <a:r>
              <a:rPr lang="fi-FI" sz="2400" b="1" dirty="0">
                <a:solidFill>
                  <a:srgbClr val="000066"/>
                </a:solidFill>
              </a:rPr>
              <a:t>ovjere kod nadležnog organa</a:t>
            </a:r>
            <a:endParaRPr lang="sr-Latn-ME" sz="2400" b="1" dirty="0">
              <a:solidFill>
                <a:srgbClr val="000066"/>
              </a:solidFill>
            </a:endParaRPr>
          </a:p>
          <a:p>
            <a:pPr>
              <a:lnSpc>
                <a:spcPct val="90000"/>
              </a:lnSpc>
              <a:buClr>
                <a:srgbClr val="FF0000"/>
              </a:buClr>
              <a:buNone/>
            </a:pPr>
            <a:r>
              <a:rPr lang="sr-Latn-ME" sz="2200" dirty="0">
                <a:solidFill>
                  <a:srgbClr val="000066"/>
                </a:solidFill>
              </a:rPr>
              <a:t>- otvara prostor za zaštitu od zloupotrebe blanko sporazumnog raskida radnog odnosa</a:t>
            </a:r>
            <a:endParaRPr lang="en-US" sz="22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638800"/>
          </a:xfrm>
        </p:spPr>
        <p:txBody>
          <a:bodyPr/>
          <a:lstStyle/>
          <a:p>
            <a:pPr>
              <a:lnSpc>
                <a:spcPct val="90000"/>
              </a:lnSpc>
            </a:pPr>
            <a:endParaRPr lang="sr-Latn-CS" sz="2400" dirty="0">
              <a:solidFill>
                <a:srgbClr val="000066"/>
              </a:solidFill>
            </a:endParaRPr>
          </a:p>
          <a:p>
            <a:pPr>
              <a:lnSpc>
                <a:spcPct val="90000"/>
              </a:lnSpc>
            </a:pPr>
            <a:endParaRPr lang="sr-Latn-CS" sz="2400" dirty="0">
              <a:solidFill>
                <a:srgbClr val="000066"/>
              </a:solidFill>
            </a:endParaRPr>
          </a:p>
          <a:p>
            <a:pPr>
              <a:lnSpc>
                <a:spcPct val="90000"/>
              </a:lnSpc>
              <a:buClr>
                <a:srgbClr val="FF0000"/>
              </a:buClr>
            </a:pPr>
            <a:r>
              <a:rPr lang="en-US" sz="2400" b="1" dirty="0">
                <a:solidFill>
                  <a:srgbClr val="000066"/>
                </a:solidFill>
              </a:rPr>
              <a:t>Z</a:t>
            </a:r>
            <a:r>
              <a:rPr lang="sr-Latn-ME" sz="2400" b="1" dirty="0">
                <a:solidFill>
                  <a:srgbClr val="000066"/>
                </a:solidFill>
              </a:rPr>
              <a:t>aštita predstavnika sindikata</a:t>
            </a:r>
          </a:p>
          <a:p>
            <a:pPr marL="0" indent="0">
              <a:lnSpc>
                <a:spcPct val="90000"/>
              </a:lnSpc>
              <a:buClr>
                <a:srgbClr val="FF0000"/>
              </a:buClr>
              <a:buNone/>
            </a:pPr>
            <a:r>
              <a:rPr lang="sr-Latn-ME" sz="2400" dirty="0"/>
              <a:t>- </a:t>
            </a:r>
            <a:r>
              <a:rPr lang="en-US" sz="2400" dirty="0" err="1"/>
              <a:t>Ovlašćeni</a:t>
            </a:r>
            <a:r>
              <a:rPr lang="en-US" sz="2400" dirty="0"/>
              <a:t> </a:t>
            </a:r>
            <a:r>
              <a:rPr lang="en-US" sz="2400" dirty="0" err="1"/>
              <a:t>sindikalni</a:t>
            </a:r>
            <a:r>
              <a:rPr lang="en-US" sz="2400" dirty="0"/>
              <a:t> </a:t>
            </a:r>
            <a:r>
              <a:rPr lang="en-US" sz="2400" dirty="0" err="1"/>
              <a:t>predstavnik</a:t>
            </a:r>
            <a:r>
              <a:rPr lang="en-US" sz="2400" dirty="0"/>
              <a:t> </a:t>
            </a:r>
            <a:r>
              <a:rPr lang="en-US" sz="2400" dirty="0" err="1"/>
              <a:t>kod</a:t>
            </a:r>
            <a:r>
              <a:rPr lang="en-US" sz="2400" dirty="0"/>
              <a:t> </a:t>
            </a:r>
            <a:r>
              <a:rPr lang="en-US" sz="2400" dirty="0" err="1"/>
              <a:t>poslodavca</a:t>
            </a:r>
            <a:r>
              <a:rPr lang="en-US" sz="2400" dirty="0"/>
              <a:t>, </a:t>
            </a:r>
            <a:r>
              <a:rPr lang="en-US" sz="2400" dirty="0" err="1"/>
              <a:t>za</a:t>
            </a:r>
            <a:r>
              <a:rPr lang="en-US" sz="2400" dirty="0"/>
              <a:t> </a:t>
            </a:r>
            <a:r>
              <a:rPr lang="en-US" sz="2400" dirty="0" err="1"/>
              <a:t>vrijeme</a:t>
            </a:r>
            <a:r>
              <a:rPr lang="en-US" sz="2400" dirty="0"/>
              <a:t> </a:t>
            </a:r>
            <a:r>
              <a:rPr lang="en-US" sz="2400" dirty="0" err="1"/>
              <a:t>obavljanja</a:t>
            </a:r>
            <a:r>
              <a:rPr lang="en-US" sz="2400" dirty="0"/>
              <a:t> </a:t>
            </a:r>
            <a:r>
              <a:rPr lang="en-US" sz="2400" dirty="0" err="1"/>
              <a:t>sindikalnih</a:t>
            </a:r>
            <a:r>
              <a:rPr lang="en-US" sz="2400" dirty="0"/>
              <a:t> </a:t>
            </a:r>
            <a:r>
              <a:rPr lang="en-US" sz="2400" dirty="0" err="1"/>
              <a:t>aktivnosti</a:t>
            </a:r>
            <a:r>
              <a:rPr lang="en-US" sz="2400" dirty="0"/>
              <a:t> </a:t>
            </a:r>
            <a:r>
              <a:rPr lang="en-US" sz="2400" dirty="0" err="1"/>
              <a:t>i</a:t>
            </a:r>
            <a:r>
              <a:rPr lang="en-US" sz="2400" dirty="0"/>
              <a:t> </a:t>
            </a:r>
            <a:r>
              <a:rPr lang="en-US" sz="2400" dirty="0" err="1"/>
              <a:t>šest</a:t>
            </a:r>
            <a:r>
              <a:rPr lang="en-US" sz="2400" dirty="0"/>
              <a:t> </a:t>
            </a:r>
            <a:r>
              <a:rPr lang="en-US" sz="2400" dirty="0" err="1"/>
              <a:t>mjeseci</a:t>
            </a:r>
            <a:r>
              <a:rPr lang="en-US" sz="2400" dirty="0"/>
              <a:t> </a:t>
            </a:r>
            <a:r>
              <a:rPr lang="en-US" sz="2400" dirty="0" err="1"/>
              <a:t>nakon</a:t>
            </a:r>
            <a:r>
              <a:rPr lang="en-US" sz="2400" dirty="0"/>
              <a:t> </a:t>
            </a:r>
            <a:r>
              <a:rPr lang="en-US" sz="2400" dirty="0" err="1"/>
              <a:t>prestanka</a:t>
            </a:r>
            <a:r>
              <a:rPr lang="en-US" sz="2400" dirty="0"/>
              <a:t> </a:t>
            </a:r>
            <a:r>
              <a:rPr lang="en-US" sz="2400" dirty="0" err="1"/>
              <a:t>sindikalnih</a:t>
            </a:r>
            <a:r>
              <a:rPr lang="en-US" sz="2400" dirty="0"/>
              <a:t> </a:t>
            </a:r>
            <a:r>
              <a:rPr lang="en-US" sz="2400" dirty="0" err="1"/>
              <a:t>aktivnosti</a:t>
            </a:r>
            <a:r>
              <a:rPr lang="en-US" sz="2400" dirty="0"/>
              <a:t>, ne </a:t>
            </a:r>
            <a:r>
              <a:rPr lang="en-US" sz="2400" dirty="0" err="1"/>
              <a:t>može</a:t>
            </a:r>
            <a:r>
              <a:rPr lang="en-US" sz="2400" dirty="0"/>
              <a:t> </a:t>
            </a:r>
            <a:r>
              <a:rPr lang="en-US" sz="2400" dirty="0" err="1"/>
              <a:t>biti</a:t>
            </a:r>
            <a:r>
              <a:rPr lang="en-US" sz="2400" dirty="0"/>
              <a:t> </a:t>
            </a:r>
            <a:r>
              <a:rPr lang="en-US" sz="2400" dirty="0" err="1"/>
              <a:t>pozvan</a:t>
            </a:r>
            <a:r>
              <a:rPr lang="en-US" sz="2400" dirty="0"/>
              <a:t> </a:t>
            </a:r>
            <a:r>
              <a:rPr lang="en-US" sz="2400" dirty="0" err="1"/>
              <a:t>na</a:t>
            </a:r>
            <a:r>
              <a:rPr lang="en-US" sz="2400" dirty="0"/>
              <a:t> </a:t>
            </a:r>
            <a:r>
              <a:rPr lang="en-US" sz="2400" dirty="0" err="1"/>
              <a:t>odgovornost</a:t>
            </a:r>
            <a:r>
              <a:rPr lang="en-US" sz="2400" dirty="0"/>
              <a:t>, </a:t>
            </a:r>
            <a:r>
              <a:rPr lang="en-US" sz="2400" dirty="0" err="1"/>
              <a:t>proglašen</a:t>
            </a:r>
            <a:r>
              <a:rPr lang="en-US" sz="2400" dirty="0"/>
              <a:t> </a:t>
            </a:r>
            <a:r>
              <a:rPr lang="en-US" sz="2400" dirty="0" err="1"/>
              <a:t>kao</a:t>
            </a:r>
            <a:r>
              <a:rPr lang="en-US" sz="2400" dirty="0"/>
              <a:t> </a:t>
            </a:r>
            <a:r>
              <a:rPr lang="en-US" sz="2400" dirty="0" err="1"/>
              <a:t>zaposleni</a:t>
            </a:r>
            <a:r>
              <a:rPr lang="en-US" sz="2400" dirty="0"/>
              <a:t> </a:t>
            </a:r>
            <a:r>
              <a:rPr lang="en-US" sz="2400" dirty="0" err="1"/>
              <a:t>za</a:t>
            </a:r>
            <a:r>
              <a:rPr lang="en-US" sz="2400" dirty="0"/>
              <a:t> </a:t>
            </a:r>
            <a:r>
              <a:rPr lang="en-US" sz="2400" dirty="0" err="1"/>
              <a:t>čijim</a:t>
            </a:r>
            <a:r>
              <a:rPr lang="en-US" sz="2400" dirty="0"/>
              <a:t> </a:t>
            </a:r>
            <a:r>
              <a:rPr lang="en-US" sz="2400" dirty="0" err="1"/>
              <a:t>radom</a:t>
            </a:r>
            <a:r>
              <a:rPr lang="en-US" sz="2400" dirty="0"/>
              <a:t> je </a:t>
            </a:r>
            <a:r>
              <a:rPr lang="en-US" sz="2400" dirty="0" err="1"/>
              <a:t>prestala</a:t>
            </a:r>
            <a:r>
              <a:rPr lang="en-US" sz="2400" dirty="0"/>
              <a:t> </a:t>
            </a:r>
            <a:r>
              <a:rPr lang="en-US" sz="2400" dirty="0" err="1"/>
              <a:t>potreba</a:t>
            </a:r>
            <a:r>
              <a:rPr lang="en-US" sz="2400" dirty="0"/>
              <a:t>, </a:t>
            </a:r>
            <a:r>
              <a:rPr lang="en-US" sz="2400" dirty="0" err="1"/>
              <a:t>raspoređen</a:t>
            </a:r>
            <a:r>
              <a:rPr lang="en-US" sz="2400" dirty="0"/>
              <a:t> </a:t>
            </a:r>
            <a:r>
              <a:rPr lang="en-US" sz="2400" dirty="0" err="1"/>
              <a:t>na</a:t>
            </a:r>
            <a:r>
              <a:rPr lang="en-US" sz="2400" dirty="0"/>
              <a:t> </a:t>
            </a:r>
            <a:r>
              <a:rPr lang="en-US" sz="2400" dirty="0" err="1"/>
              <a:t>drugo</a:t>
            </a:r>
            <a:r>
              <a:rPr lang="en-US" sz="2400" dirty="0"/>
              <a:t> </a:t>
            </a:r>
            <a:r>
              <a:rPr lang="en-US" sz="2400" dirty="0" err="1"/>
              <a:t>radno</a:t>
            </a:r>
            <a:r>
              <a:rPr lang="en-US" sz="2400" dirty="0"/>
              <a:t> </a:t>
            </a:r>
            <a:r>
              <a:rPr lang="en-US" sz="2400" dirty="0" err="1"/>
              <a:t>mjesto</a:t>
            </a:r>
            <a:r>
              <a:rPr lang="en-US" sz="2400" dirty="0"/>
              <a:t> </a:t>
            </a:r>
            <a:r>
              <a:rPr lang="en-US" sz="2400" dirty="0" err="1"/>
              <a:t>kod</a:t>
            </a:r>
            <a:r>
              <a:rPr lang="en-US" sz="2400" dirty="0"/>
              <a:t> </a:t>
            </a:r>
            <a:r>
              <a:rPr lang="en-US" sz="2400" dirty="0" err="1"/>
              <a:t>istog</a:t>
            </a:r>
            <a:r>
              <a:rPr lang="en-US" sz="2400" dirty="0"/>
              <a:t> </a:t>
            </a:r>
            <a:r>
              <a:rPr lang="en-US" sz="2400" dirty="0" err="1"/>
              <a:t>ili</a:t>
            </a:r>
            <a:r>
              <a:rPr lang="en-US" sz="2400" dirty="0"/>
              <a:t> </a:t>
            </a:r>
            <a:r>
              <a:rPr lang="en-US" sz="2400" dirty="0" err="1"/>
              <a:t>drugog</a:t>
            </a:r>
            <a:r>
              <a:rPr lang="en-US" sz="2400" dirty="0"/>
              <a:t> </a:t>
            </a:r>
            <a:r>
              <a:rPr lang="en-US" sz="2400" dirty="0" err="1"/>
              <a:t>poslodavca</a:t>
            </a:r>
            <a:r>
              <a:rPr lang="en-US" sz="2400" dirty="0"/>
              <a:t> </a:t>
            </a:r>
            <a:r>
              <a:rPr lang="en-US" sz="2400" dirty="0" err="1"/>
              <a:t>ili</a:t>
            </a:r>
            <a:r>
              <a:rPr lang="en-US" sz="2400" dirty="0"/>
              <a:t> </a:t>
            </a:r>
            <a:r>
              <a:rPr lang="en-US" sz="2400" dirty="0" err="1"/>
              <a:t>na</a:t>
            </a:r>
            <a:r>
              <a:rPr lang="en-US" sz="2400" dirty="0"/>
              <a:t> </a:t>
            </a:r>
            <a:r>
              <a:rPr lang="en-US" sz="2400" dirty="0" err="1"/>
              <a:t>drugi</a:t>
            </a:r>
            <a:r>
              <a:rPr lang="en-US" sz="2400" dirty="0"/>
              <a:t> </a:t>
            </a:r>
            <a:r>
              <a:rPr lang="en-US" sz="2400" dirty="0" err="1"/>
              <a:t>način</a:t>
            </a:r>
            <a:r>
              <a:rPr lang="en-US" sz="2400" dirty="0"/>
              <a:t> </a:t>
            </a:r>
            <a:r>
              <a:rPr lang="en-US" sz="2400" dirty="0" err="1"/>
              <a:t>doveden</a:t>
            </a:r>
            <a:r>
              <a:rPr lang="en-US" sz="2400" dirty="0"/>
              <a:t> u </a:t>
            </a:r>
            <a:r>
              <a:rPr lang="en-US" sz="2400" dirty="0" err="1"/>
              <a:t>nepovoljniji</a:t>
            </a:r>
            <a:r>
              <a:rPr lang="en-US" sz="2400" dirty="0"/>
              <a:t> </a:t>
            </a:r>
            <a:r>
              <a:rPr lang="en-US" sz="2400" dirty="0" err="1"/>
              <a:t>položaj</a:t>
            </a:r>
            <a:r>
              <a:rPr lang="en-US" sz="2400" dirty="0"/>
              <a:t>, </a:t>
            </a:r>
            <a:r>
              <a:rPr lang="en-US" sz="2400" dirty="0" err="1"/>
              <a:t>ukoliko</a:t>
            </a:r>
            <a:r>
              <a:rPr lang="en-US" sz="2400" dirty="0"/>
              <a:t> </a:t>
            </a:r>
            <a:r>
              <a:rPr lang="en-US" sz="2400" dirty="0" err="1"/>
              <a:t>postupa</a:t>
            </a:r>
            <a:r>
              <a:rPr lang="en-US" sz="2400" dirty="0"/>
              <a:t> u </a:t>
            </a:r>
            <a:r>
              <a:rPr lang="en-US" sz="2400" dirty="0" err="1"/>
              <a:t>skladu</a:t>
            </a:r>
            <a:r>
              <a:rPr lang="en-US" sz="2400" dirty="0"/>
              <a:t> </a:t>
            </a:r>
            <a:r>
              <a:rPr lang="en-US" sz="2400" dirty="0" err="1"/>
              <a:t>sa</a:t>
            </a:r>
            <a:r>
              <a:rPr lang="en-US" sz="2400" dirty="0"/>
              <a:t> </a:t>
            </a:r>
            <a:r>
              <a:rPr lang="en-US" sz="2400" dirty="0" err="1"/>
              <a:t>zakonom</a:t>
            </a:r>
            <a:r>
              <a:rPr lang="en-US" sz="2400" dirty="0"/>
              <a:t>, </a:t>
            </a:r>
            <a:r>
              <a:rPr lang="en-US" sz="2400" dirty="0" err="1"/>
              <a:t>kolektivnim</a:t>
            </a:r>
            <a:r>
              <a:rPr lang="en-US" sz="2400" dirty="0"/>
              <a:t> </a:t>
            </a:r>
            <a:r>
              <a:rPr lang="en-US" sz="2400" dirty="0" err="1"/>
              <a:t>ugovorom</a:t>
            </a:r>
            <a:r>
              <a:rPr lang="en-US" sz="2400" dirty="0"/>
              <a:t> </a:t>
            </a:r>
            <a:r>
              <a:rPr lang="en-US" sz="2400" dirty="0" err="1"/>
              <a:t>i</a:t>
            </a:r>
            <a:r>
              <a:rPr lang="en-US" sz="2400" dirty="0"/>
              <a:t> </a:t>
            </a:r>
            <a:r>
              <a:rPr lang="en-US" sz="2400" dirty="0" err="1"/>
              <a:t>ugovorom</a:t>
            </a:r>
            <a:r>
              <a:rPr lang="en-US" sz="2400" dirty="0"/>
              <a:t> o </a:t>
            </a:r>
            <a:r>
              <a:rPr lang="en-US" sz="2400" dirty="0" err="1"/>
              <a:t>radu</a:t>
            </a:r>
            <a:r>
              <a:rPr lang="en-US" sz="2400" dirty="0"/>
              <a:t>.</a:t>
            </a:r>
          </a:p>
          <a:p>
            <a:pPr>
              <a:lnSpc>
                <a:spcPct val="90000"/>
              </a:lnSpc>
              <a:buClr>
                <a:srgbClr val="FF0000"/>
              </a:buClr>
            </a:pPr>
            <a:endParaRPr lang="en-US" sz="22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5696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en-US" sz="3200" b="1" dirty="0">
                <a:solidFill>
                  <a:srgbClr val="000066"/>
                </a:solidFill>
              </a:rPr>
              <a:t>NOV</a:t>
            </a:r>
            <a:r>
              <a:rPr lang="sr-Latn-ME" sz="3200" b="1" dirty="0">
                <a:solidFill>
                  <a:srgbClr val="000066"/>
                </a:solidFill>
              </a:rPr>
              <a:t>A RJEŠENJA</a:t>
            </a:r>
            <a:endParaRPr lang="en-US" sz="3200" b="1" dirty="0">
              <a:solidFill>
                <a:srgbClr val="000066"/>
              </a:solidFill>
            </a:endParaRPr>
          </a:p>
        </p:txBody>
      </p:sp>
      <p:sp>
        <p:nvSpPr>
          <p:cNvPr id="5123" name="Rectangle 3"/>
          <p:cNvSpPr>
            <a:spLocks noGrp="1" noChangeArrowheads="1"/>
          </p:cNvSpPr>
          <p:nvPr>
            <p:ph type="body" idx="1"/>
          </p:nvPr>
        </p:nvSpPr>
        <p:spPr>
          <a:xfrm>
            <a:off x="1219200" y="1600200"/>
            <a:ext cx="7696200" cy="51054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200" dirty="0">
                <a:solidFill>
                  <a:srgbClr val="000066"/>
                </a:solidFill>
              </a:rPr>
              <a:t>Prije obraćanja sudu obavezno je pokretanje individualnog radnog spora pred Agencijom za mirno rješavanje radnih sporova</a:t>
            </a:r>
            <a:r>
              <a:rPr lang="en-US" sz="2200" dirty="0">
                <a:solidFill>
                  <a:srgbClr val="000066"/>
                </a:solidFill>
              </a:rPr>
              <a:t> </a:t>
            </a:r>
            <a:r>
              <a:rPr lang="en-US" sz="2200" dirty="0" err="1">
                <a:solidFill>
                  <a:srgbClr val="000066"/>
                </a:solidFill>
              </a:rPr>
              <a:t>ili</a:t>
            </a:r>
            <a:r>
              <a:rPr lang="en-US" sz="2200" dirty="0">
                <a:solidFill>
                  <a:srgbClr val="000066"/>
                </a:solidFill>
              </a:rPr>
              <a:t> </a:t>
            </a:r>
            <a:r>
              <a:rPr lang="en-US" sz="2200" dirty="0" err="1">
                <a:solidFill>
                  <a:srgbClr val="000066"/>
                </a:solidFill>
              </a:rPr>
              <a:t>Centrom</a:t>
            </a:r>
            <a:r>
              <a:rPr lang="en-US" sz="2200" dirty="0">
                <a:solidFill>
                  <a:srgbClr val="000066"/>
                </a:solidFill>
              </a:rPr>
              <a:t> </a:t>
            </a:r>
            <a:r>
              <a:rPr lang="sr-Latn-ME" sz="2200" dirty="0">
                <a:solidFill>
                  <a:srgbClr val="000066"/>
                </a:solidFill>
              </a:rPr>
              <a:t>za alternativno rješavanje sporova, izuzev radnog spora po osnovu prestanka radnog odnosa i aneksa ugovora;</a:t>
            </a:r>
          </a:p>
          <a:p>
            <a:pPr>
              <a:lnSpc>
                <a:spcPct val="90000"/>
              </a:lnSpc>
              <a:buClr>
                <a:srgbClr val="FF0000"/>
              </a:buClr>
            </a:pPr>
            <a:r>
              <a:rPr lang="sr-Latn-ME" sz="2400" dirty="0">
                <a:solidFill>
                  <a:srgbClr val="000066"/>
                </a:solidFill>
              </a:rPr>
              <a:t>Poslodavac u realnom sektoru nema obavezu javnog oglašavanja slobodnog radnog mjesta;</a:t>
            </a:r>
          </a:p>
          <a:p>
            <a:pPr>
              <a:lnSpc>
                <a:spcPct val="90000"/>
              </a:lnSpc>
              <a:buClr>
                <a:srgbClr val="FF0000"/>
              </a:buClr>
            </a:pPr>
            <a:r>
              <a:rPr lang="sr-Latn-ME" sz="2400" dirty="0">
                <a:solidFill>
                  <a:srgbClr val="000066"/>
                </a:solidFill>
              </a:rPr>
              <a:t>Zaposleni ne može nastaviti korišćenje godišnjeg odmora prekinuto bolovanjem bez naknadnog odobrenja poslodavca</a:t>
            </a:r>
          </a:p>
          <a:p>
            <a:pPr>
              <a:lnSpc>
                <a:spcPct val="90000"/>
              </a:lnSpc>
              <a:buClr>
                <a:srgbClr val="FF0000"/>
              </a:buClr>
            </a:pPr>
            <a:endParaRPr lang="sr-Latn-ME" sz="2400" dirty="0">
              <a:solidFill>
                <a:srgbClr val="000066"/>
              </a:solidFill>
            </a:endParaRPr>
          </a:p>
          <a:p>
            <a:pPr>
              <a:lnSpc>
                <a:spcPct val="90000"/>
              </a:lnSpc>
              <a:buClr>
                <a:srgbClr val="FF0000"/>
              </a:buClr>
              <a:buFontTx/>
              <a:buChar char="-"/>
            </a:pPr>
            <a:endParaRPr lang="en-US" sz="24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7943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5"/>
          <p:cNvSpPr>
            <a:spLocks noGrp="1" noChangeArrowheads="1"/>
          </p:cNvSpPr>
          <p:nvPr>
            <p:ph type="subTitle" idx="1"/>
          </p:nvPr>
        </p:nvSpPr>
        <p:spPr>
          <a:xfrm>
            <a:off x="685800" y="3886200"/>
            <a:ext cx="8001000" cy="2743200"/>
          </a:xfrm>
        </p:spPr>
        <p:txBody>
          <a:bodyPr/>
          <a:lstStyle/>
          <a:p>
            <a:pPr algn="ctr" eaLnBrk="1" hangingPunct="1"/>
            <a:r>
              <a:rPr lang="sr-Latn-CS" b="1" i="1" dirty="0">
                <a:solidFill>
                  <a:schemeClr val="tx2"/>
                </a:solidFill>
                <a:latin typeface="Cambria" pitchFamily="18" charset="0"/>
              </a:rPr>
              <a:t>Unija </a:t>
            </a:r>
            <a:r>
              <a:rPr lang="en-US" b="1" i="1" dirty="0">
                <a:solidFill>
                  <a:schemeClr val="tx2"/>
                </a:solidFill>
                <a:latin typeface="Cambria" pitchFamily="18" charset="0"/>
              </a:rPr>
              <a:t>s</a:t>
            </a:r>
            <a:r>
              <a:rPr lang="sr-Latn-CS" b="1" i="1" dirty="0">
                <a:solidFill>
                  <a:schemeClr val="tx2"/>
                </a:solidFill>
                <a:latin typeface="Cambria" pitchFamily="18" charset="0"/>
              </a:rPr>
              <a:t>lobodnih </a:t>
            </a:r>
            <a:r>
              <a:rPr lang="en-US" b="1" i="1" dirty="0">
                <a:solidFill>
                  <a:schemeClr val="tx2"/>
                </a:solidFill>
                <a:latin typeface="Cambria" pitchFamily="18" charset="0"/>
              </a:rPr>
              <a:t>s</a:t>
            </a:r>
            <a:r>
              <a:rPr lang="sr-Latn-CS" b="1" i="1" dirty="0">
                <a:solidFill>
                  <a:schemeClr val="tx2"/>
                </a:solidFill>
                <a:latin typeface="Cambria" pitchFamily="18" charset="0"/>
              </a:rPr>
              <a:t>indikata Crne Gore</a:t>
            </a:r>
          </a:p>
          <a:p>
            <a:pPr algn="ctr" eaLnBrk="1" hangingPunct="1"/>
            <a:endParaRPr lang="sr-Latn-CS" sz="1400" b="1" i="1" dirty="0">
              <a:solidFill>
                <a:schemeClr val="tx2"/>
              </a:solidFill>
              <a:latin typeface="Cambria" pitchFamily="18" charset="0"/>
            </a:endParaRPr>
          </a:p>
          <a:p>
            <a:pPr algn="ctr" eaLnBrk="1" hangingPunct="1"/>
            <a:r>
              <a:rPr lang="sr-Latn-CS" sz="2200" b="1" i="1" dirty="0">
                <a:solidFill>
                  <a:schemeClr val="tx2"/>
                </a:solidFill>
                <a:latin typeface="Cambria" pitchFamily="18" charset="0"/>
              </a:rPr>
              <a:t>tel/fax: 020 232 315</a:t>
            </a:r>
          </a:p>
          <a:p>
            <a:pPr algn="ctr" eaLnBrk="1" hangingPunct="1"/>
            <a:r>
              <a:rPr lang="sr-Latn-CS" sz="2200" b="1" i="1" dirty="0">
                <a:solidFill>
                  <a:schemeClr val="tx2"/>
                </a:solidFill>
                <a:latin typeface="Cambria" pitchFamily="18" charset="0"/>
              </a:rPr>
              <a:t>e-mail: usscg</a:t>
            </a:r>
            <a:r>
              <a:rPr lang="en-US" sz="2200" b="1" i="1" dirty="0">
                <a:solidFill>
                  <a:schemeClr val="tx2"/>
                </a:solidFill>
                <a:latin typeface="Cambria" pitchFamily="18" charset="0"/>
              </a:rPr>
              <a:t>@</a:t>
            </a:r>
            <a:r>
              <a:rPr lang="sr-Latn-CS" sz="2200" b="1" i="1" dirty="0">
                <a:solidFill>
                  <a:schemeClr val="tx2"/>
                </a:solidFill>
                <a:latin typeface="Cambria" pitchFamily="18" charset="0"/>
              </a:rPr>
              <a:t>usscg.me</a:t>
            </a:r>
          </a:p>
          <a:p>
            <a:pPr algn="ctr" eaLnBrk="1" hangingPunct="1"/>
            <a:r>
              <a:rPr lang="sr-Latn-CS" sz="2200" b="1" i="1" dirty="0">
                <a:solidFill>
                  <a:schemeClr val="tx2"/>
                </a:solidFill>
                <a:latin typeface="Cambria" pitchFamily="18" charset="0"/>
              </a:rPr>
              <a:t>www.usscg.me</a:t>
            </a:r>
          </a:p>
          <a:p>
            <a:pPr algn="ctr" eaLnBrk="1" hangingPunct="1"/>
            <a:r>
              <a:rPr lang="sr-Latn-CS" sz="2200" i="1" dirty="0">
                <a:solidFill>
                  <a:schemeClr val="tx2"/>
                </a:solidFill>
                <a:latin typeface="Cambria" pitchFamily="18" charset="0"/>
              </a:rPr>
              <a:t>Podgorica, ul. </a:t>
            </a:r>
            <a:r>
              <a:rPr lang="sr-Latn-ME" sz="2200" i="1">
                <a:solidFill>
                  <a:schemeClr val="tx2"/>
                </a:solidFill>
                <a:latin typeface="Cambria" pitchFamily="18" charset="0"/>
              </a:rPr>
              <a:t>Avda Međedovića br.108</a:t>
            </a:r>
            <a:endParaRPr lang="en-US" sz="2200" i="1" dirty="0">
              <a:solidFill>
                <a:schemeClr val="tx2"/>
              </a:solidFill>
              <a:latin typeface="Cambria" pitchFamily="18" charset="0"/>
            </a:endParaRPr>
          </a:p>
        </p:txBody>
      </p:sp>
      <p:pic>
        <p:nvPicPr>
          <p:cNvPr id="11267" name="Picture 4" descr="logo NEW"/>
          <p:cNvPicPr>
            <a:picLocks noChangeAspect="1" noChangeArrowheads="1"/>
          </p:cNvPicPr>
          <p:nvPr/>
        </p:nvPicPr>
        <p:blipFill>
          <a:blip r:embed="rId3" cstate="print"/>
          <a:srcRect/>
          <a:stretch>
            <a:fillRect/>
          </a:stretch>
        </p:blipFill>
        <p:spPr bwMode="auto">
          <a:xfrm>
            <a:off x="3471862" y="304799"/>
            <a:ext cx="1862138" cy="2157797"/>
          </a:xfrm>
          <a:prstGeom prst="rect">
            <a:avLst/>
          </a:prstGeom>
          <a:noFill/>
          <a:ln w="9525">
            <a:noFill/>
            <a:miter lim="800000"/>
            <a:headEnd/>
            <a:tailEnd/>
          </a:ln>
        </p:spPr>
      </p:pic>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Akt o sistematizaciji radnih mjesta</a:t>
            </a:r>
          </a:p>
          <a:p>
            <a:pPr>
              <a:lnSpc>
                <a:spcPct val="90000"/>
              </a:lnSpc>
              <a:buClr>
                <a:srgbClr val="FF0000"/>
              </a:buClr>
              <a:buNone/>
            </a:pPr>
            <a:r>
              <a:rPr lang="sr-Latn-ME" sz="2200" dirty="0">
                <a:solidFill>
                  <a:srgbClr val="000066"/>
                </a:solidFill>
              </a:rPr>
              <a:t>- propisan kao obavezan akt kod poslodavca kojim se utvrđuje: radno mjesto, opis posla, broj izvršilaca, kvalifikacija nivoa obrazovanja - stručna kvalifikacija...</a:t>
            </a:r>
          </a:p>
          <a:p>
            <a:pPr>
              <a:lnSpc>
                <a:spcPct val="90000"/>
              </a:lnSpc>
              <a:buClr>
                <a:srgbClr val="FF0000"/>
              </a:buClr>
              <a:buNone/>
            </a:pPr>
            <a:r>
              <a:rPr lang="sr-Latn-ME" sz="2200" dirty="0">
                <a:solidFill>
                  <a:srgbClr val="000066"/>
                </a:solidFill>
              </a:rPr>
              <a:t>- značajan zbog lakšeg postupanja Inspekcije rada u suzbijanju rada na crno</a:t>
            </a:r>
          </a:p>
          <a:p>
            <a:pPr>
              <a:lnSpc>
                <a:spcPct val="90000"/>
              </a:lnSpc>
              <a:buClr>
                <a:srgbClr val="FF0000"/>
              </a:buClr>
              <a:buNone/>
            </a:pPr>
            <a:r>
              <a:rPr lang="sr-Latn-ME" sz="2200" dirty="0">
                <a:solidFill>
                  <a:srgbClr val="000066"/>
                </a:solidFill>
              </a:rPr>
              <a:t>- značajan zbog zaštitet dostojanstva profesije i prava zaposlenog da obavlja poslove radnog mjesta za koje je zaposlen</a:t>
            </a:r>
          </a:p>
          <a:p>
            <a:pPr>
              <a:lnSpc>
                <a:spcPct val="90000"/>
              </a:lnSpc>
              <a:buClr>
                <a:srgbClr val="FF0000"/>
              </a:buClr>
              <a:buNone/>
            </a:pPr>
            <a:r>
              <a:rPr lang="sr-Latn-ME" sz="2200" dirty="0">
                <a:solidFill>
                  <a:srgbClr val="000066"/>
                </a:solidFill>
              </a:rPr>
              <a:t>- jednakost zarada </a:t>
            </a:r>
            <a:r>
              <a:rPr lang="sr-Latn-ME" sz="2200" dirty="0">
                <a:solidFill>
                  <a:srgbClr val="002060"/>
                </a:solidFill>
              </a:rPr>
              <a:t>(</a:t>
            </a:r>
            <a:r>
              <a:rPr lang="en-US" sz="2200" dirty="0" err="1">
                <a:solidFill>
                  <a:srgbClr val="002060"/>
                </a:solidFill>
              </a:rPr>
              <a:t>isti</a:t>
            </a:r>
            <a:r>
              <a:rPr lang="en-US" sz="2200" dirty="0">
                <a:solidFill>
                  <a:srgbClr val="002060"/>
                </a:solidFill>
              </a:rPr>
              <a:t> rad </a:t>
            </a:r>
            <a:r>
              <a:rPr lang="en-US" sz="2200" dirty="0" err="1">
                <a:solidFill>
                  <a:srgbClr val="002060"/>
                </a:solidFill>
              </a:rPr>
              <a:t>ili</a:t>
            </a:r>
            <a:r>
              <a:rPr lang="en-US" sz="2200" dirty="0">
                <a:solidFill>
                  <a:srgbClr val="002060"/>
                </a:solidFill>
              </a:rPr>
              <a:t> rad </a:t>
            </a:r>
            <a:r>
              <a:rPr lang="en-US" sz="2200" dirty="0" err="1">
                <a:solidFill>
                  <a:srgbClr val="002060"/>
                </a:solidFill>
              </a:rPr>
              <a:t>iste</a:t>
            </a:r>
            <a:r>
              <a:rPr lang="en-US" sz="2200" dirty="0">
                <a:solidFill>
                  <a:srgbClr val="002060"/>
                </a:solidFill>
              </a:rPr>
              <a:t> </a:t>
            </a:r>
            <a:r>
              <a:rPr lang="en-US" sz="2200" dirty="0" err="1">
                <a:solidFill>
                  <a:srgbClr val="002060"/>
                </a:solidFill>
              </a:rPr>
              <a:t>vrijednosti</a:t>
            </a:r>
            <a:r>
              <a:rPr lang="sr-Latn-ME" sz="2200" dirty="0">
                <a:solidFill>
                  <a:srgbClr val="002060"/>
                </a:solidFill>
              </a:rPr>
              <a:t>)</a:t>
            </a:r>
          </a:p>
          <a:p>
            <a:pPr>
              <a:lnSpc>
                <a:spcPct val="90000"/>
              </a:lnSpc>
              <a:buClr>
                <a:srgbClr val="FF0000"/>
              </a:buClr>
              <a:buNone/>
            </a:pPr>
            <a:endParaRPr lang="sr-Latn-ME" sz="2200" dirty="0">
              <a:solidFill>
                <a:srgbClr val="000066"/>
              </a:solidFill>
            </a:endParaRPr>
          </a:p>
          <a:p>
            <a:pPr>
              <a:lnSpc>
                <a:spcPct val="90000"/>
              </a:lnSpc>
              <a:buClr>
                <a:srgbClr val="FF0000"/>
              </a:buClr>
            </a:pPr>
            <a:r>
              <a:rPr lang="sr-Latn-ME" sz="2400" b="1" dirty="0">
                <a:solidFill>
                  <a:srgbClr val="000066"/>
                </a:solidFill>
              </a:rPr>
              <a:t>Propisan je raspon od najviše dva nivoa obrazovanja za jedno radno mjesto</a:t>
            </a:r>
            <a:endParaRPr lang="en-US" sz="2400" b="1" dirty="0">
              <a:solidFill>
                <a:srgbClr val="000066"/>
              </a:solidFill>
            </a:endParaRPr>
          </a:p>
          <a:p>
            <a:pPr>
              <a:lnSpc>
                <a:spcPct val="90000"/>
              </a:lnSpc>
              <a:buClr>
                <a:srgbClr val="FF0000"/>
              </a:buClr>
              <a:buNone/>
            </a:pPr>
            <a:endParaRPr lang="en-US" sz="24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56376" y="288379"/>
            <a:ext cx="1187624" cy="118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Ugovor o radu na određeno vrijeme</a:t>
            </a:r>
          </a:p>
          <a:p>
            <a:pPr>
              <a:lnSpc>
                <a:spcPct val="90000"/>
              </a:lnSpc>
              <a:buClr>
                <a:srgbClr val="FF0000"/>
              </a:buClr>
              <a:buFontTx/>
              <a:buChar char="-"/>
            </a:pPr>
            <a:r>
              <a:rPr lang="fi-FI" sz="2400" dirty="0"/>
              <a:t>P</a:t>
            </a:r>
            <a:r>
              <a:rPr lang="en-US" sz="2400" dirty="0" err="1"/>
              <a:t>oslodavac</a:t>
            </a:r>
            <a:r>
              <a:rPr lang="en-US" sz="2400" dirty="0"/>
              <a:t> </a:t>
            </a:r>
            <a:r>
              <a:rPr lang="en-US" sz="2400" dirty="0" err="1"/>
              <a:t>sa</a:t>
            </a:r>
            <a:r>
              <a:rPr lang="en-US" sz="2400" dirty="0"/>
              <a:t> </a:t>
            </a:r>
            <a:r>
              <a:rPr lang="en-US" sz="2400" dirty="0" err="1"/>
              <a:t>istim</a:t>
            </a:r>
            <a:r>
              <a:rPr lang="en-US" sz="2400" dirty="0"/>
              <a:t> </a:t>
            </a:r>
            <a:r>
              <a:rPr lang="en-US" sz="2400" dirty="0" err="1"/>
              <a:t>zaposlenim</a:t>
            </a:r>
            <a:r>
              <a:rPr lang="en-US" sz="2400" dirty="0"/>
              <a:t> </a:t>
            </a:r>
            <a:r>
              <a:rPr lang="en-US" sz="2400" b="1" i="1" dirty="0"/>
              <a:t>ne </a:t>
            </a:r>
            <a:r>
              <a:rPr lang="en-US" sz="2400" b="1" i="1" dirty="0" err="1"/>
              <a:t>može</a:t>
            </a:r>
            <a:r>
              <a:rPr lang="en-US" sz="2400" b="1" i="1" dirty="0"/>
              <a:t> da </a:t>
            </a:r>
            <a:r>
              <a:rPr lang="en-US" sz="2400" b="1" i="1" dirty="0" err="1"/>
              <a:t>zaključi</a:t>
            </a:r>
            <a:r>
              <a:rPr lang="en-US" sz="2400" b="1" i="1" dirty="0"/>
              <a:t> </a:t>
            </a:r>
            <a:r>
              <a:rPr lang="en-US" sz="2400" b="1" i="1" dirty="0" err="1"/>
              <a:t>jedan</a:t>
            </a:r>
            <a:r>
              <a:rPr lang="en-US" sz="2400" b="1" i="1" dirty="0"/>
              <a:t> </a:t>
            </a:r>
            <a:r>
              <a:rPr lang="en-US" sz="2400" b="1" i="1" dirty="0" err="1"/>
              <a:t>ili</a:t>
            </a:r>
            <a:r>
              <a:rPr lang="en-US" sz="2400" b="1" i="1" dirty="0"/>
              <a:t> </a:t>
            </a:r>
            <a:r>
              <a:rPr lang="en-US" sz="2400" b="1" i="1" dirty="0" err="1"/>
              <a:t>više</a:t>
            </a:r>
            <a:r>
              <a:rPr lang="en-US" sz="2400" b="1" i="1" dirty="0"/>
              <a:t> </a:t>
            </a:r>
            <a:r>
              <a:rPr lang="en-US" sz="2400" b="1" i="1" dirty="0" err="1"/>
              <a:t>ugovora</a:t>
            </a:r>
            <a:r>
              <a:rPr lang="en-US" sz="2400" b="1" i="1" dirty="0"/>
              <a:t> o </a:t>
            </a:r>
            <a:r>
              <a:rPr lang="en-US" sz="2400" b="1" i="1" dirty="0" err="1"/>
              <a:t>radu</a:t>
            </a:r>
            <a:r>
              <a:rPr lang="en-US" sz="2400" b="1" i="1" dirty="0"/>
              <a:t> </a:t>
            </a:r>
            <a:r>
              <a:rPr lang="en-US" sz="2400" b="1" i="1" dirty="0" err="1"/>
              <a:t>ako</a:t>
            </a:r>
            <a:r>
              <a:rPr lang="en-US" sz="2400" b="1" i="1" dirty="0"/>
              <a:t> je </a:t>
            </a:r>
            <a:r>
              <a:rPr lang="en-US" sz="2400" b="1" i="1" dirty="0" err="1"/>
              <a:t>njihovo</a:t>
            </a:r>
            <a:r>
              <a:rPr lang="en-US" sz="2400" b="1" i="1" dirty="0"/>
              <a:t> </a:t>
            </a:r>
            <a:r>
              <a:rPr lang="en-US" sz="2400" b="1" i="1" dirty="0" err="1"/>
              <a:t>trajanje</a:t>
            </a:r>
            <a:r>
              <a:rPr lang="en-US" sz="2400" b="1" i="1" dirty="0"/>
              <a:t>, </a:t>
            </a:r>
            <a:r>
              <a:rPr lang="en-US" sz="2400" b="1" i="1" dirty="0" err="1"/>
              <a:t>neprekidno</a:t>
            </a:r>
            <a:r>
              <a:rPr lang="en-US" sz="2400" b="1" i="1" dirty="0"/>
              <a:t> </a:t>
            </a:r>
            <a:r>
              <a:rPr lang="en-US" sz="2400" b="1" i="1" dirty="0" err="1"/>
              <a:t>ili</a:t>
            </a:r>
            <a:r>
              <a:rPr lang="en-US" sz="2400" b="1" i="1" dirty="0"/>
              <a:t> </a:t>
            </a:r>
            <a:r>
              <a:rPr lang="en-US" sz="2400" b="1" i="1" dirty="0" err="1"/>
              <a:t>sa</a:t>
            </a:r>
            <a:r>
              <a:rPr lang="en-US" sz="2400" b="1" i="1" dirty="0"/>
              <a:t> </a:t>
            </a:r>
            <a:r>
              <a:rPr lang="en-US" sz="2400" b="1" i="1" dirty="0" err="1"/>
              <a:t>prekidima</a:t>
            </a:r>
            <a:r>
              <a:rPr lang="en-US" sz="2400" b="1" i="1" dirty="0"/>
              <a:t>, </a:t>
            </a:r>
            <a:r>
              <a:rPr lang="en-US" sz="2400" b="1" i="1" dirty="0" err="1"/>
              <a:t>duže</a:t>
            </a:r>
            <a:r>
              <a:rPr lang="en-US" sz="2400" b="1" i="1" dirty="0"/>
              <a:t> od 36 </a:t>
            </a:r>
            <a:r>
              <a:rPr lang="en-US" sz="2400" b="1" i="1" dirty="0" err="1"/>
              <a:t>mjeseci</a:t>
            </a:r>
            <a:r>
              <a:rPr lang="sr-Latn-ME" sz="2400" b="1" i="1" dirty="0"/>
              <a:t> </a:t>
            </a:r>
            <a:r>
              <a:rPr lang="sr-Latn-ME" sz="2400" i="1" dirty="0"/>
              <a:t>(član 37 ZOR-a)</a:t>
            </a:r>
            <a:r>
              <a:rPr lang="sr-Latn-ME" sz="2400" dirty="0"/>
              <a:t>;</a:t>
            </a:r>
          </a:p>
          <a:p>
            <a:pPr>
              <a:lnSpc>
                <a:spcPct val="90000"/>
              </a:lnSpc>
              <a:buClr>
                <a:srgbClr val="FF0000"/>
              </a:buClr>
              <a:buFontTx/>
              <a:buChar char="-"/>
            </a:pPr>
            <a:r>
              <a:rPr lang="en-US" sz="2400" b="1" i="1" dirty="0" err="1"/>
              <a:t>Prekid</a:t>
            </a:r>
            <a:r>
              <a:rPr lang="en-US" sz="2400" b="1" i="1" dirty="0"/>
              <a:t> </a:t>
            </a:r>
            <a:r>
              <a:rPr lang="en-US" sz="2400" b="1" i="1" dirty="0" err="1"/>
              <a:t>kraći</a:t>
            </a:r>
            <a:r>
              <a:rPr lang="en-US" sz="2400" b="1" i="1" dirty="0"/>
              <a:t> od 70 </a:t>
            </a:r>
            <a:r>
              <a:rPr lang="en-US" sz="2400" b="1" i="1" dirty="0" err="1"/>
              <a:t>dana</a:t>
            </a:r>
            <a:r>
              <a:rPr lang="en-US" sz="2400" b="1" i="1" dirty="0"/>
              <a:t> ne </a:t>
            </a:r>
            <a:r>
              <a:rPr lang="en-US" sz="2400" b="1" i="1" dirty="0" err="1"/>
              <a:t>smatra</a:t>
            </a:r>
            <a:r>
              <a:rPr lang="en-US" sz="2400" b="1" i="1" dirty="0"/>
              <a:t> se </a:t>
            </a:r>
            <a:r>
              <a:rPr lang="en-US" sz="2400" b="1" i="1" dirty="0" err="1"/>
              <a:t>prekidom</a:t>
            </a:r>
            <a:r>
              <a:rPr lang="en-US" sz="2400" b="1" i="1" dirty="0"/>
              <a:t> </a:t>
            </a:r>
            <a:r>
              <a:rPr lang="en-US" sz="2400" dirty="0"/>
              <a:t>u </a:t>
            </a:r>
            <a:r>
              <a:rPr lang="en-US" sz="2400" dirty="0" err="1"/>
              <a:t>smislu</a:t>
            </a:r>
            <a:r>
              <a:rPr lang="en-US" sz="2400" dirty="0"/>
              <a:t> </a:t>
            </a:r>
            <a:r>
              <a:rPr lang="en-US" sz="2400" dirty="0" err="1"/>
              <a:t>stava</a:t>
            </a:r>
            <a:r>
              <a:rPr lang="en-US" sz="2400" dirty="0"/>
              <a:t> 2 </a:t>
            </a:r>
            <a:r>
              <a:rPr lang="en-US" sz="2400" dirty="0" err="1"/>
              <a:t>ovog</a:t>
            </a:r>
            <a:r>
              <a:rPr lang="en-US" sz="2400" dirty="0"/>
              <a:t> </a:t>
            </a:r>
            <a:r>
              <a:rPr lang="en-US" sz="2400" dirty="0" err="1"/>
              <a:t>člana</a:t>
            </a:r>
            <a:r>
              <a:rPr lang="sr-Latn-ME" sz="2400" dirty="0"/>
              <a:t>;</a:t>
            </a:r>
          </a:p>
          <a:p>
            <a:pPr>
              <a:lnSpc>
                <a:spcPct val="90000"/>
              </a:lnSpc>
              <a:buClr>
                <a:srgbClr val="FF0000"/>
              </a:buClr>
              <a:buFontTx/>
              <a:buChar char="-"/>
            </a:pPr>
            <a:r>
              <a:rPr lang="sr-Latn-ME" sz="2400" dirty="0"/>
              <a:t>U p</a:t>
            </a:r>
            <a:r>
              <a:rPr lang="en-US" sz="2400" dirty="0" err="1"/>
              <a:t>eriod</a:t>
            </a:r>
            <a:r>
              <a:rPr lang="en-US" sz="2400" dirty="0"/>
              <a:t> </a:t>
            </a:r>
            <a:r>
              <a:rPr lang="sr-Latn-ME" sz="2400" dirty="0"/>
              <a:t>36 mjeseci ulazi i </a:t>
            </a:r>
            <a:r>
              <a:rPr lang="en-US" sz="2400" dirty="0" err="1"/>
              <a:t>vrijeme</a:t>
            </a:r>
            <a:r>
              <a:rPr lang="en-US" sz="2400" dirty="0"/>
              <a:t> </a:t>
            </a:r>
            <a:r>
              <a:rPr lang="en-US" sz="2400" dirty="0" err="1"/>
              <a:t>koje</a:t>
            </a:r>
            <a:r>
              <a:rPr lang="en-US" sz="2400" dirty="0"/>
              <a:t> je </a:t>
            </a:r>
            <a:r>
              <a:rPr lang="en-US" sz="2400" dirty="0" err="1"/>
              <a:t>zaposleni</a:t>
            </a:r>
            <a:r>
              <a:rPr lang="en-US" sz="2400" dirty="0"/>
              <a:t> bio </a:t>
            </a:r>
            <a:r>
              <a:rPr lang="en-US" sz="2400" dirty="0" err="1"/>
              <a:t>privremeno</a:t>
            </a:r>
            <a:r>
              <a:rPr lang="en-US" sz="2400" dirty="0"/>
              <a:t> </a:t>
            </a:r>
            <a:r>
              <a:rPr lang="en-US" sz="2400" dirty="0" err="1"/>
              <a:t>ustupljen</a:t>
            </a:r>
            <a:r>
              <a:rPr lang="en-US" sz="2400" dirty="0"/>
              <a:t> </a:t>
            </a:r>
            <a:r>
              <a:rPr lang="en-US" sz="2400" dirty="0" err="1"/>
              <a:t>kod</a:t>
            </a:r>
            <a:r>
              <a:rPr lang="en-US" sz="2400" dirty="0"/>
              <a:t> </a:t>
            </a:r>
            <a:r>
              <a:rPr lang="en-US" sz="2400" dirty="0" err="1"/>
              <a:t>poslodavca</a:t>
            </a:r>
            <a:r>
              <a:rPr lang="en-US" sz="2400" dirty="0"/>
              <a:t> </a:t>
            </a:r>
            <a:r>
              <a:rPr lang="en-US" sz="2400" dirty="0" err="1"/>
              <a:t>preko</a:t>
            </a:r>
            <a:r>
              <a:rPr lang="en-US" sz="2400" dirty="0"/>
              <a:t> </a:t>
            </a:r>
            <a:r>
              <a:rPr lang="en-US" sz="2400" dirty="0" err="1"/>
              <a:t>agencije</a:t>
            </a:r>
            <a:r>
              <a:rPr lang="en-US" sz="2400" dirty="0"/>
              <a:t> </a:t>
            </a:r>
            <a:r>
              <a:rPr lang="en-US" sz="2400" dirty="0" err="1"/>
              <a:t>za</a:t>
            </a:r>
            <a:r>
              <a:rPr lang="en-US" sz="2400" dirty="0"/>
              <a:t> </a:t>
            </a:r>
            <a:r>
              <a:rPr lang="en-US" sz="2400" dirty="0" err="1"/>
              <a:t>ustupanje</a:t>
            </a:r>
            <a:r>
              <a:rPr lang="en-US" sz="2400" dirty="0"/>
              <a:t> </a:t>
            </a:r>
            <a:r>
              <a:rPr lang="en-US" sz="2400" dirty="0" err="1"/>
              <a:t>zaposlenih</a:t>
            </a:r>
            <a:r>
              <a:rPr lang="sr-Latn-ME" sz="2400" dirty="0"/>
              <a:t>;</a:t>
            </a:r>
          </a:p>
          <a:p>
            <a:pPr>
              <a:lnSpc>
                <a:spcPct val="90000"/>
              </a:lnSpc>
              <a:buClr>
                <a:srgbClr val="FF0000"/>
              </a:buClr>
              <a:buFontTx/>
              <a:buChar char="-"/>
            </a:pPr>
            <a:endParaRPr lang="en-US" sz="24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8560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Agencije za privremeno ustupanje zaposlenih</a:t>
            </a:r>
          </a:p>
          <a:p>
            <a:pPr>
              <a:lnSpc>
                <a:spcPct val="90000"/>
              </a:lnSpc>
              <a:buClr>
                <a:srgbClr val="FF0000"/>
              </a:buClr>
              <a:buFontTx/>
              <a:buChar char="-"/>
            </a:pPr>
            <a:r>
              <a:rPr lang="sr-Latn-ME" sz="2000" dirty="0"/>
              <a:t>Ne može se </a:t>
            </a:r>
            <a:r>
              <a:rPr lang="fi-FI" sz="2000" dirty="0"/>
              <a:t>ustupa</a:t>
            </a:r>
            <a:r>
              <a:rPr lang="sr-Latn-ME" sz="2000" dirty="0"/>
              <a:t>ti</a:t>
            </a:r>
            <a:r>
              <a:rPr lang="fi-FI" sz="2000" dirty="0"/>
              <a:t> zaposlen</a:t>
            </a:r>
            <a:r>
              <a:rPr lang="sr-Latn-ME" sz="2000" dirty="0"/>
              <a:t>i</a:t>
            </a:r>
            <a:r>
              <a:rPr lang="fi-FI" sz="2000" dirty="0"/>
              <a:t> koji je kod korisnika već bio angažovan na osnovu sporazuma o ustupanju u periodu od 24 mjeseca</a:t>
            </a:r>
            <a:r>
              <a:rPr lang="sr-Latn-ME" sz="2000" dirty="0"/>
              <a:t> (sa jedne agencije na drugu agenciju);</a:t>
            </a:r>
          </a:p>
          <a:p>
            <a:pPr>
              <a:lnSpc>
                <a:spcPct val="90000"/>
              </a:lnSpc>
              <a:buClr>
                <a:srgbClr val="FF0000"/>
              </a:buClr>
              <a:buFontTx/>
              <a:buChar char="-"/>
            </a:pPr>
            <a:r>
              <a:rPr lang="sr-Latn-ME" sz="2000" dirty="0"/>
              <a:t>Ne može se </a:t>
            </a:r>
            <a:r>
              <a:rPr lang="fi-FI" sz="2000" dirty="0"/>
              <a:t>ustupa</a:t>
            </a:r>
            <a:r>
              <a:rPr lang="sr-Latn-ME" sz="2000" dirty="0"/>
              <a:t>ti</a:t>
            </a:r>
            <a:r>
              <a:rPr lang="fi-FI" sz="2000" dirty="0"/>
              <a:t> zaposlen</a:t>
            </a:r>
            <a:r>
              <a:rPr lang="sr-Latn-ME" sz="2000" dirty="0"/>
              <a:t>i</a:t>
            </a:r>
            <a:r>
              <a:rPr lang="fi-FI" sz="2000" dirty="0"/>
              <a:t> koji je kod korisnika bio u radnom odnosu u periodu od 24 mjeseca</a:t>
            </a:r>
            <a:r>
              <a:rPr lang="sr-Latn-ME" sz="2000" dirty="0"/>
              <a:t>;</a:t>
            </a:r>
          </a:p>
          <a:p>
            <a:pPr>
              <a:lnSpc>
                <a:spcPct val="90000"/>
              </a:lnSpc>
              <a:buClr>
                <a:srgbClr val="FF0000"/>
              </a:buClr>
              <a:buFontTx/>
              <a:buChar char="-"/>
            </a:pPr>
            <a:r>
              <a:rPr lang="sr-Latn-ME" sz="2000" dirty="0"/>
              <a:t>Ne može se </a:t>
            </a:r>
            <a:r>
              <a:rPr lang="fi-FI" sz="2000" dirty="0"/>
              <a:t>ustupa</a:t>
            </a:r>
            <a:r>
              <a:rPr lang="sr-Latn-ME" sz="2000" dirty="0"/>
              <a:t>ti</a:t>
            </a:r>
            <a:r>
              <a:rPr lang="fi-FI" sz="2000" dirty="0"/>
              <a:t> zaposlen</a:t>
            </a:r>
            <a:r>
              <a:rPr lang="sr-Latn-ME" sz="2000" dirty="0"/>
              <a:t>i</a:t>
            </a:r>
            <a:r>
              <a:rPr lang="fi-FI" sz="2000" dirty="0"/>
              <a:t> </a:t>
            </a:r>
            <a:r>
              <a:rPr lang="sr-Latn-ME" sz="2000" dirty="0"/>
              <a:t>a</a:t>
            </a:r>
            <a:r>
              <a:rPr lang="fi-FI" sz="2000" dirty="0"/>
              <a:t>ko je poslodavac korisnik osnivač  ili ima udio u vlasništu Agencije</a:t>
            </a:r>
            <a:r>
              <a:rPr lang="sr-Latn-ME" sz="2000" dirty="0"/>
              <a:t> koja ustupa zaposlenog;</a:t>
            </a:r>
          </a:p>
          <a:p>
            <a:pPr>
              <a:lnSpc>
                <a:spcPct val="90000"/>
              </a:lnSpc>
              <a:buClr>
                <a:srgbClr val="FF0000"/>
              </a:buClr>
              <a:buFontTx/>
              <a:buChar char="-"/>
            </a:pPr>
            <a:r>
              <a:rPr lang="fi-FI" sz="2000" dirty="0"/>
              <a:t>Korisnik je dužan da, najmanje jednom u šest mjeseci, obavijesti sindikat, odnosno predstavnika zaposlenih o broju i razlozima angažovanja ustupljenih zaposlenih</a:t>
            </a:r>
            <a:r>
              <a:rPr lang="sr-Latn-ME" sz="2000" dirty="0"/>
              <a:t>;</a:t>
            </a:r>
          </a:p>
          <a:p>
            <a:pPr>
              <a:lnSpc>
                <a:spcPct val="90000"/>
              </a:lnSpc>
              <a:buClr>
                <a:srgbClr val="FF0000"/>
              </a:buClr>
              <a:buFontTx/>
              <a:buChar char="-"/>
            </a:pPr>
            <a:r>
              <a:rPr lang="en-US" sz="2000" dirty="0" err="1"/>
              <a:t>Zaposleni</a:t>
            </a:r>
            <a:r>
              <a:rPr lang="en-US" sz="2000" dirty="0"/>
              <a:t> </a:t>
            </a:r>
            <a:r>
              <a:rPr lang="en-US" sz="2000" dirty="0" err="1"/>
              <a:t>koji</a:t>
            </a:r>
            <a:r>
              <a:rPr lang="en-US" sz="2000" dirty="0"/>
              <a:t> </a:t>
            </a:r>
            <a:r>
              <a:rPr lang="en-US" sz="2000" dirty="0" err="1"/>
              <a:t>su</a:t>
            </a:r>
            <a:r>
              <a:rPr lang="en-US" sz="2000" dirty="0"/>
              <a:t> </a:t>
            </a:r>
            <a:r>
              <a:rPr lang="en-US" sz="2000" dirty="0" err="1"/>
              <a:t>kod</a:t>
            </a:r>
            <a:r>
              <a:rPr lang="en-US" sz="2000" dirty="0"/>
              <a:t> </a:t>
            </a:r>
            <a:r>
              <a:rPr lang="en-US" sz="2000" dirty="0" err="1"/>
              <a:t>korisnika</a:t>
            </a:r>
            <a:r>
              <a:rPr lang="en-US" sz="2000" dirty="0"/>
              <a:t> </a:t>
            </a:r>
            <a:r>
              <a:rPr lang="en-US" sz="2000" dirty="0" err="1"/>
              <a:t>angažovani</a:t>
            </a:r>
            <a:r>
              <a:rPr lang="en-US" sz="2000" dirty="0"/>
              <a:t> </a:t>
            </a:r>
            <a:r>
              <a:rPr lang="en-US" sz="2000" dirty="0" err="1"/>
              <a:t>preko</a:t>
            </a:r>
            <a:r>
              <a:rPr lang="en-US" sz="2000" dirty="0"/>
              <a:t> </a:t>
            </a:r>
            <a:r>
              <a:rPr lang="en-US" sz="2000" dirty="0" err="1"/>
              <a:t>Agencije</a:t>
            </a:r>
            <a:r>
              <a:rPr lang="en-US" sz="2000" dirty="0"/>
              <a:t> </a:t>
            </a:r>
            <a:r>
              <a:rPr lang="en-US" sz="2000" b="1" dirty="0" err="1"/>
              <a:t>uzimaju</a:t>
            </a:r>
            <a:r>
              <a:rPr lang="en-US" sz="2000" b="1" dirty="0"/>
              <a:t> se u </a:t>
            </a:r>
            <a:r>
              <a:rPr lang="en-US" sz="2000" b="1" dirty="0" err="1"/>
              <a:t>obzir</a:t>
            </a:r>
            <a:r>
              <a:rPr lang="en-US" sz="2000" b="1" dirty="0"/>
              <a:t> </a:t>
            </a:r>
            <a:r>
              <a:rPr lang="en-US" sz="2000" b="1" dirty="0" err="1"/>
              <a:t>prilikom</a:t>
            </a:r>
            <a:r>
              <a:rPr lang="en-US" sz="2000" b="1" dirty="0"/>
              <a:t> </a:t>
            </a:r>
            <a:r>
              <a:rPr lang="en-US" sz="2000" b="1" dirty="0" err="1"/>
              <a:t>utvrđivanja</a:t>
            </a:r>
            <a:r>
              <a:rPr lang="en-US" sz="2000" b="1" dirty="0"/>
              <a:t> </a:t>
            </a:r>
            <a:r>
              <a:rPr lang="en-US" sz="2000" b="1" dirty="0" err="1"/>
              <a:t>uslova</a:t>
            </a:r>
            <a:r>
              <a:rPr lang="en-US" sz="2000" b="1" dirty="0"/>
              <a:t> </a:t>
            </a:r>
            <a:r>
              <a:rPr lang="en-US" sz="2000" b="1" dirty="0" err="1"/>
              <a:t>za</a:t>
            </a:r>
            <a:r>
              <a:rPr lang="en-US" sz="2000" b="1" dirty="0"/>
              <a:t> </a:t>
            </a:r>
            <a:r>
              <a:rPr lang="en-US" sz="2000" b="1" dirty="0" err="1"/>
              <a:t>sticanje</a:t>
            </a:r>
            <a:r>
              <a:rPr lang="en-US" sz="2000" b="1" dirty="0"/>
              <a:t> </a:t>
            </a:r>
            <a:r>
              <a:rPr lang="en-US" sz="2000" b="1" dirty="0" err="1"/>
              <a:t>reprezentativnosti</a:t>
            </a:r>
            <a:r>
              <a:rPr lang="en-US" sz="2000" dirty="0"/>
              <a:t>, </a:t>
            </a:r>
            <a:r>
              <a:rPr lang="en-US" sz="2000" b="1" dirty="0"/>
              <a:t>pod </a:t>
            </a:r>
            <a:r>
              <a:rPr lang="en-US" sz="2000" b="1" dirty="0" err="1"/>
              <a:t>istim</a:t>
            </a:r>
            <a:r>
              <a:rPr lang="en-US" sz="2000" b="1" dirty="0"/>
              <a:t> </a:t>
            </a:r>
            <a:r>
              <a:rPr lang="en-US" sz="2000" b="1" dirty="0" err="1"/>
              <a:t>uslovima</a:t>
            </a:r>
            <a:r>
              <a:rPr lang="en-US" sz="2000" b="1" dirty="0"/>
              <a:t> </a:t>
            </a:r>
            <a:r>
              <a:rPr lang="en-US" sz="2000" b="1" dirty="0" err="1"/>
              <a:t>kao</a:t>
            </a:r>
            <a:r>
              <a:rPr lang="en-US" sz="2000" b="1" dirty="0"/>
              <a:t> da </a:t>
            </a:r>
            <a:r>
              <a:rPr lang="en-US" sz="2000" b="1" dirty="0" err="1"/>
              <a:t>su</a:t>
            </a:r>
            <a:r>
              <a:rPr lang="en-US" sz="2000" b="1" dirty="0"/>
              <a:t> </a:t>
            </a:r>
            <a:r>
              <a:rPr lang="en-US" sz="2000" b="1" dirty="0" err="1"/>
              <a:t>direktno</a:t>
            </a:r>
            <a:r>
              <a:rPr lang="en-US" sz="2000" b="1" dirty="0"/>
              <a:t> </a:t>
            </a:r>
            <a:r>
              <a:rPr lang="en-US" sz="2000" b="1" dirty="0" err="1"/>
              <a:t>zaposleni</a:t>
            </a:r>
            <a:r>
              <a:rPr lang="en-US" sz="2000" b="1" dirty="0"/>
              <a:t> </a:t>
            </a:r>
            <a:r>
              <a:rPr lang="en-US" sz="2000" b="1" dirty="0" err="1"/>
              <a:t>kod</a:t>
            </a:r>
            <a:r>
              <a:rPr lang="en-US" sz="2000" b="1" dirty="0"/>
              <a:t> </a:t>
            </a:r>
            <a:r>
              <a:rPr lang="en-US" sz="2000" b="1" dirty="0" err="1"/>
              <a:t>korisnika</a:t>
            </a:r>
            <a:r>
              <a:rPr lang="en-US" sz="2000" dirty="0"/>
              <a:t>, u </a:t>
            </a:r>
            <a:r>
              <a:rPr lang="en-US" sz="2000" dirty="0" err="1"/>
              <a:t>skladu</a:t>
            </a:r>
            <a:r>
              <a:rPr lang="en-US" sz="2000" dirty="0"/>
              <a:t> </a:t>
            </a:r>
            <a:r>
              <a:rPr lang="en-US" sz="2000" dirty="0" err="1"/>
              <a:t>sa</a:t>
            </a:r>
            <a:r>
              <a:rPr lang="en-US" sz="2000" dirty="0"/>
              <a:t> </a:t>
            </a:r>
            <a:r>
              <a:rPr lang="en-US" sz="2000" dirty="0" err="1"/>
              <a:t>zakonom</a:t>
            </a:r>
            <a:endParaRPr lang="en-US" sz="20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0943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Pripravnost</a:t>
            </a:r>
          </a:p>
          <a:p>
            <a:pPr lvl="0"/>
            <a:r>
              <a:rPr lang="en-US" sz="2400" dirty="0" err="1"/>
              <a:t>Trajanje</a:t>
            </a:r>
            <a:r>
              <a:rPr lang="en-US" sz="2400" dirty="0"/>
              <a:t> </a:t>
            </a:r>
            <a:r>
              <a:rPr lang="en-US" sz="2400" dirty="0" err="1"/>
              <a:t>pripravnosti</a:t>
            </a:r>
            <a:r>
              <a:rPr lang="en-US" sz="2400" dirty="0"/>
              <a:t> </a:t>
            </a:r>
            <a:r>
              <a:rPr lang="en-US" sz="2400" dirty="0" err="1"/>
              <a:t>i</a:t>
            </a:r>
            <a:r>
              <a:rPr lang="en-US" sz="2400" dirty="0"/>
              <a:t> </a:t>
            </a:r>
            <a:r>
              <a:rPr lang="en-US" sz="2400" dirty="0" err="1"/>
              <a:t>visina</a:t>
            </a:r>
            <a:r>
              <a:rPr lang="en-US" sz="2400" dirty="0"/>
              <a:t> </a:t>
            </a:r>
            <a:r>
              <a:rPr lang="en-US" sz="2400" dirty="0" err="1"/>
              <a:t>uvećanja</a:t>
            </a:r>
            <a:r>
              <a:rPr lang="en-US" sz="2400" dirty="0"/>
              <a:t> </a:t>
            </a:r>
            <a:r>
              <a:rPr lang="en-US" sz="2400" dirty="0" err="1"/>
              <a:t>zarade</a:t>
            </a:r>
            <a:r>
              <a:rPr lang="en-US" sz="2400" dirty="0"/>
              <a:t> </a:t>
            </a:r>
            <a:r>
              <a:rPr lang="en-US" sz="2400" dirty="0" err="1"/>
              <a:t>po</a:t>
            </a:r>
            <a:r>
              <a:rPr lang="en-US" sz="2400" dirty="0"/>
              <a:t> tom </a:t>
            </a:r>
            <a:r>
              <a:rPr lang="en-US" sz="2400" dirty="0" err="1"/>
              <a:t>osnovu</a:t>
            </a:r>
            <a:r>
              <a:rPr lang="en-US" sz="2400" dirty="0"/>
              <a:t> </a:t>
            </a:r>
            <a:r>
              <a:rPr lang="en-US" sz="2400" b="1" dirty="0" err="1"/>
              <a:t>utvrđuje</a:t>
            </a:r>
            <a:r>
              <a:rPr lang="en-US" sz="2400" b="1" dirty="0"/>
              <a:t> se </a:t>
            </a:r>
            <a:r>
              <a:rPr lang="en-US" sz="2400" b="1" dirty="0" err="1"/>
              <a:t>kolektivnim</a:t>
            </a:r>
            <a:r>
              <a:rPr lang="en-US" sz="2400" b="1" dirty="0"/>
              <a:t> </a:t>
            </a:r>
            <a:r>
              <a:rPr lang="en-US" sz="2400" b="1" dirty="0" err="1"/>
              <a:t>ugovorom</a:t>
            </a:r>
            <a:r>
              <a:rPr lang="sr-Latn-ME" sz="2400" dirty="0"/>
              <a:t>;</a:t>
            </a:r>
            <a:endParaRPr lang="en-US" sz="2400" dirty="0"/>
          </a:p>
          <a:p>
            <a:pPr lvl="0"/>
            <a:r>
              <a:rPr lang="en-US" sz="2400" dirty="0" err="1"/>
              <a:t>Vrijeme</a:t>
            </a:r>
            <a:r>
              <a:rPr lang="en-US" sz="2400" dirty="0"/>
              <a:t> </a:t>
            </a:r>
            <a:r>
              <a:rPr lang="en-US" sz="2400" dirty="0" err="1"/>
              <a:t>koje</a:t>
            </a:r>
            <a:r>
              <a:rPr lang="en-US" sz="2400" dirty="0"/>
              <a:t> </a:t>
            </a:r>
            <a:r>
              <a:rPr lang="en-US" sz="2400" dirty="0" err="1"/>
              <a:t>zaposleni</a:t>
            </a:r>
            <a:r>
              <a:rPr lang="en-US" sz="2400" dirty="0"/>
              <a:t> u </a:t>
            </a:r>
            <a:r>
              <a:rPr lang="en-US" sz="2400" dirty="0" err="1"/>
              <a:t>toku</a:t>
            </a:r>
            <a:r>
              <a:rPr lang="en-US" sz="2400" dirty="0"/>
              <a:t> </a:t>
            </a:r>
            <a:r>
              <a:rPr lang="en-US" sz="2400" dirty="0" err="1"/>
              <a:t>pripravnosti</a:t>
            </a:r>
            <a:r>
              <a:rPr lang="en-US" sz="2400" dirty="0"/>
              <a:t> </a:t>
            </a:r>
            <a:r>
              <a:rPr lang="en-US" sz="2400" dirty="0" err="1"/>
              <a:t>provede</a:t>
            </a:r>
            <a:r>
              <a:rPr lang="en-US" sz="2400" dirty="0"/>
              <a:t> u </a:t>
            </a:r>
            <a:r>
              <a:rPr lang="en-US" sz="2400" dirty="0" err="1"/>
              <a:t>obavljanju</a:t>
            </a:r>
            <a:r>
              <a:rPr lang="en-US" sz="2400" dirty="0"/>
              <a:t> </a:t>
            </a:r>
            <a:r>
              <a:rPr lang="en-US" sz="2400" dirty="0" err="1"/>
              <a:t>poslova</a:t>
            </a:r>
            <a:r>
              <a:rPr lang="en-US" sz="2400" dirty="0"/>
              <a:t> </a:t>
            </a:r>
            <a:r>
              <a:rPr lang="en-US" sz="2400" dirty="0" err="1"/>
              <a:t>po</a:t>
            </a:r>
            <a:r>
              <a:rPr lang="en-US" sz="2400" dirty="0"/>
              <a:t> </a:t>
            </a:r>
            <a:r>
              <a:rPr lang="en-US" sz="2400" dirty="0" err="1"/>
              <a:t>pozivu</a:t>
            </a:r>
            <a:r>
              <a:rPr lang="en-US" sz="2400" dirty="0"/>
              <a:t> </a:t>
            </a:r>
            <a:r>
              <a:rPr lang="en-US" sz="2400" dirty="0" err="1"/>
              <a:t>poslodavca</a:t>
            </a:r>
            <a:r>
              <a:rPr lang="en-US" sz="2400" dirty="0"/>
              <a:t> </a:t>
            </a:r>
            <a:r>
              <a:rPr lang="en-US" sz="2400" dirty="0" err="1"/>
              <a:t>smatra</a:t>
            </a:r>
            <a:r>
              <a:rPr lang="en-US" sz="2400" dirty="0"/>
              <a:t> se </a:t>
            </a:r>
            <a:r>
              <a:rPr lang="en-US" sz="2400" dirty="0" err="1"/>
              <a:t>vremenom</a:t>
            </a:r>
            <a:r>
              <a:rPr lang="en-US" sz="2400" dirty="0"/>
              <a:t> </a:t>
            </a:r>
            <a:r>
              <a:rPr lang="en-US" sz="2400" dirty="0" err="1"/>
              <a:t>provedenim</a:t>
            </a:r>
            <a:r>
              <a:rPr lang="en-US" sz="2400" dirty="0"/>
              <a:t> </a:t>
            </a:r>
            <a:r>
              <a:rPr lang="en-US" sz="2400" dirty="0" err="1"/>
              <a:t>na</a:t>
            </a:r>
            <a:r>
              <a:rPr lang="en-US" sz="2400" dirty="0"/>
              <a:t> </a:t>
            </a:r>
            <a:r>
              <a:rPr lang="en-US" sz="2400" dirty="0" err="1"/>
              <a:t>radu</a:t>
            </a:r>
            <a:r>
              <a:rPr lang="en-US" sz="2400" dirty="0"/>
              <a:t>, </a:t>
            </a:r>
            <a:r>
              <a:rPr lang="en-US" sz="2400" dirty="0" err="1"/>
              <a:t>uključujući</a:t>
            </a:r>
            <a:r>
              <a:rPr lang="en-US" sz="2400" dirty="0"/>
              <a:t> </a:t>
            </a:r>
            <a:r>
              <a:rPr lang="en-US" sz="2400" dirty="0" err="1"/>
              <a:t>i</a:t>
            </a:r>
            <a:r>
              <a:rPr lang="en-US" sz="2400" dirty="0"/>
              <a:t> </a:t>
            </a:r>
            <a:r>
              <a:rPr lang="en-US" sz="2400" dirty="0" err="1"/>
              <a:t>vrijeme</a:t>
            </a:r>
            <a:r>
              <a:rPr lang="en-US" sz="2400" dirty="0"/>
              <a:t> </a:t>
            </a:r>
            <a:r>
              <a:rPr lang="en-US" sz="2400" dirty="0" err="1"/>
              <a:t>koje</a:t>
            </a:r>
            <a:r>
              <a:rPr lang="en-US" sz="2400" dirty="0"/>
              <a:t> mu je </a:t>
            </a:r>
            <a:r>
              <a:rPr lang="en-US" sz="2400" dirty="0" err="1"/>
              <a:t>potrebno</a:t>
            </a:r>
            <a:r>
              <a:rPr lang="en-US" sz="2400" dirty="0"/>
              <a:t> </a:t>
            </a:r>
            <a:r>
              <a:rPr lang="en-US" sz="2400" dirty="0" err="1"/>
              <a:t>za</a:t>
            </a:r>
            <a:r>
              <a:rPr lang="en-US" sz="2400" dirty="0"/>
              <a:t> put od </a:t>
            </a:r>
            <a:r>
              <a:rPr lang="en-US" sz="2400" dirty="0" err="1"/>
              <a:t>mjesta</a:t>
            </a:r>
            <a:r>
              <a:rPr lang="en-US" sz="2400" dirty="0"/>
              <a:t> </a:t>
            </a:r>
            <a:r>
              <a:rPr lang="en-US" sz="2400" dirty="0" err="1"/>
              <a:t>stanovanja</a:t>
            </a:r>
            <a:r>
              <a:rPr lang="en-US" sz="2400" dirty="0"/>
              <a:t> do </a:t>
            </a:r>
            <a:r>
              <a:rPr lang="en-US" sz="2400" dirty="0" err="1"/>
              <a:t>mjesta</a:t>
            </a:r>
            <a:r>
              <a:rPr lang="en-US" sz="2400" dirty="0"/>
              <a:t> </a:t>
            </a:r>
            <a:r>
              <a:rPr lang="en-US" sz="2400" dirty="0" err="1"/>
              <a:t>rada</a:t>
            </a:r>
            <a:r>
              <a:rPr lang="sr-Latn-ME" sz="2400" b="1" dirty="0"/>
              <a:t>;</a:t>
            </a:r>
            <a:endParaRPr lang="en-US" sz="2400" dirty="0"/>
          </a:p>
          <a:p>
            <a:pPr>
              <a:lnSpc>
                <a:spcPct val="90000"/>
              </a:lnSpc>
              <a:buClr>
                <a:srgbClr val="FF0000"/>
              </a:buClr>
              <a:buFontTx/>
              <a:buChar char="-"/>
            </a:pPr>
            <a:endParaRPr lang="en-US" sz="2400" dirty="0">
              <a:solidFill>
                <a:srgbClr val="000066"/>
              </a:solidFill>
            </a:endParaRP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816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Prekovremeni rad</a:t>
            </a:r>
          </a:p>
          <a:p>
            <a:r>
              <a:rPr lang="en-US" sz="1800" dirty="0" err="1"/>
              <a:t>Odluka</a:t>
            </a:r>
            <a:r>
              <a:rPr lang="en-US" sz="1800" dirty="0"/>
              <a:t>, </a:t>
            </a:r>
            <a:r>
              <a:rPr lang="en-US" sz="1800" dirty="0" err="1"/>
              <a:t>odnosno</a:t>
            </a:r>
            <a:r>
              <a:rPr lang="en-US" sz="1800" dirty="0"/>
              <a:t> </a:t>
            </a:r>
            <a:r>
              <a:rPr lang="en-US" sz="1800" dirty="0" err="1"/>
              <a:t>obavještenje</a:t>
            </a:r>
            <a:r>
              <a:rPr lang="sr-Latn-ME" sz="1800" dirty="0"/>
              <a:t> (3 dana)</a:t>
            </a:r>
            <a:r>
              <a:rPr lang="en-US" sz="1800" dirty="0"/>
              <a:t> </a:t>
            </a:r>
            <a:r>
              <a:rPr lang="sr-Latn-ME" sz="1800" dirty="0"/>
              <a:t>o uvođenju prekovr</a:t>
            </a:r>
            <a:r>
              <a:rPr lang="en-US" sz="1800" dirty="0"/>
              <a:t>e</a:t>
            </a:r>
            <a:r>
              <a:rPr lang="sr-Latn-ME" sz="1800" dirty="0"/>
              <a:t>menog rada </a:t>
            </a:r>
            <a:r>
              <a:rPr lang="en-US" sz="1800" dirty="0" err="1"/>
              <a:t>sadrži</a:t>
            </a:r>
            <a:r>
              <a:rPr lang="en-US" sz="1800" dirty="0"/>
              <a:t>: </a:t>
            </a:r>
            <a:r>
              <a:rPr lang="en-US" sz="1800" b="1" dirty="0" err="1"/>
              <a:t>razlog</a:t>
            </a:r>
            <a:r>
              <a:rPr lang="en-US" sz="1800" b="1" dirty="0"/>
              <a:t> </a:t>
            </a:r>
            <a:r>
              <a:rPr lang="en-US" sz="1800" b="1" dirty="0" err="1"/>
              <a:t>za</a:t>
            </a:r>
            <a:r>
              <a:rPr lang="en-US" sz="1800" b="1" dirty="0"/>
              <a:t> </a:t>
            </a:r>
            <a:r>
              <a:rPr lang="en-US" sz="1800" b="1" dirty="0" err="1"/>
              <a:t>uvođenje</a:t>
            </a:r>
            <a:r>
              <a:rPr lang="en-US" sz="1800" b="1" dirty="0"/>
              <a:t> </a:t>
            </a:r>
            <a:r>
              <a:rPr lang="en-US" sz="1800" b="1" dirty="0" err="1"/>
              <a:t>prekovremenog</a:t>
            </a:r>
            <a:r>
              <a:rPr lang="en-US" sz="1800" b="1" dirty="0"/>
              <a:t> </a:t>
            </a:r>
            <a:r>
              <a:rPr lang="en-US" sz="1800" b="1" dirty="0" err="1"/>
              <a:t>rada</a:t>
            </a:r>
            <a:r>
              <a:rPr lang="en-US" sz="1800" dirty="0"/>
              <a:t>, </a:t>
            </a:r>
            <a:r>
              <a:rPr lang="en-US" sz="1800" dirty="0" err="1"/>
              <a:t>spisak</a:t>
            </a:r>
            <a:r>
              <a:rPr lang="en-US" sz="1800" dirty="0"/>
              <a:t> </a:t>
            </a:r>
            <a:r>
              <a:rPr lang="en-US" sz="1800" dirty="0" err="1"/>
              <a:t>zaposlenih</a:t>
            </a:r>
            <a:r>
              <a:rPr lang="en-US" sz="1800" dirty="0"/>
              <a:t> </a:t>
            </a:r>
            <a:r>
              <a:rPr lang="en-US" sz="1800" dirty="0" err="1"/>
              <a:t>koji</a:t>
            </a:r>
            <a:r>
              <a:rPr lang="en-US" sz="1800" dirty="0"/>
              <a:t> se </a:t>
            </a:r>
            <a:r>
              <a:rPr lang="en-US" sz="1800" dirty="0" err="1"/>
              <a:t>angažuju</a:t>
            </a:r>
            <a:r>
              <a:rPr lang="en-US" sz="1800" dirty="0"/>
              <a:t> </a:t>
            </a:r>
            <a:r>
              <a:rPr lang="en-US" sz="1800" dirty="0" err="1"/>
              <a:t>za</a:t>
            </a:r>
            <a:r>
              <a:rPr lang="en-US" sz="1800" dirty="0"/>
              <a:t> </a:t>
            </a:r>
            <a:r>
              <a:rPr lang="en-US" sz="1800" dirty="0" err="1"/>
              <a:t>prekovremeni</a:t>
            </a:r>
            <a:r>
              <a:rPr lang="en-US" sz="1800" dirty="0"/>
              <a:t> rad </a:t>
            </a:r>
            <a:r>
              <a:rPr lang="en-US" sz="1800" dirty="0" err="1"/>
              <a:t>i</a:t>
            </a:r>
            <a:r>
              <a:rPr lang="en-US" sz="1800" dirty="0"/>
              <a:t> </a:t>
            </a:r>
            <a:r>
              <a:rPr lang="en-US" sz="1800" dirty="0" err="1"/>
              <a:t>vrijeme</a:t>
            </a:r>
            <a:r>
              <a:rPr lang="en-US" sz="1800" dirty="0"/>
              <a:t> </a:t>
            </a:r>
            <a:r>
              <a:rPr lang="en-US" sz="1800" dirty="0" err="1"/>
              <a:t>početka</a:t>
            </a:r>
            <a:r>
              <a:rPr lang="en-US" sz="1800" dirty="0"/>
              <a:t> </a:t>
            </a:r>
            <a:r>
              <a:rPr lang="en-US" sz="1800" dirty="0" err="1"/>
              <a:t>prekovremenog</a:t>
            </a:r>
            <a:r>
              <a:rPr lang="en-US" sz="1800" dirty="0"/>
              <a:t> </a:t>
            </a:r>
            <a:r>
              <a:rPr lang="en-US" sz="1800" dirty="0" err="1"/>
              <a:t>rada</a:t>
            </a:r>
            <a:r>
              <a:rPr lang="sr-Latn-ME" sz="1800" dirty="0"/>
              <a:t>;</a:t>
            </a:r>
            <a:endParaRPr lang="en-US" sz="1800" dirty="0"/>
          </a:p>
          <a:p>
            <a:r>
              <a:rPr lang="en-US" sz="1800" dirty="0" err="1"/>
              <a:t>Poslodavac</a:t>
            </a:r>
            <a:r>
              <a:rPr lang="en-US" sz="1800" dirty="0"/>
              <a:t> je </a:t>
            </a:r>
            <a:r>
              <a:rPr lang="en-US" sz="1800" dirty="0" err="1"/>
              <a:t>dužan</a:t>
            </a:r>
            <a:r>
              <a:rPr lang="en-US" sz="1800" dirty="0"/>
              <a:t> da </a:t>
            </a:r>
            <a:r>
              <a:rPr lang="en-US" sz="1800" dirty="0" err="1"/>
              <a:t>obavijesti</a:t>
            </a:r>
            <a:r>
              <a:rPr lang="en-US" sz="1800" dirty="0"/>
              <a:t> </a:t>
            </a:r>
            <a:r>
              <a:rPr lang="en-US" sz="1800" dirty="0" err="1"/>
              <a:t>inspektora</a:t>
            </a:r>
            <a:r>
              <a:rPr lang="en-US" sz="1800" dirty="0"/>
              <a:t> </a:t>
            </a:r>
            <a:r>
              <a:rPr lang="en-US" sz="1800" dirty="0" err="1"/>
              <a:t>rada</a:t>
            </a:r>
            <a:r>
              <a:rPr lang="en-US" sz="1800" dirty="0"/>
              <a:t> o </a:t>
            </a:r>
            <a:r>
              <a:rPr lang="en-US" sz="1800" dirty="0" err="1"/>
              <a:t>uvođenju</a:t>
            </a:r>
            <a:r>
              <a:rPr lang="en-US" sz="1800" dirty="0"/>
              <a:t> </a:t>
            </a:r>
            <a:r>
              <a:rPr lang="en-US" sz="1800" dirty="0" err="1"/>
              <a:t>prekovremenog</a:t>
            </a:r>
            <a:r>
              <a:rPr lang="en-US" sz="1800" dirty="0"/>
              <a:t> </a:t>
            </a:r>
            <a:r>
              <a:rPr lang="en-US" sz="1800" dirty="0" err="1"/>
              <a:t>rada</a:t>
            </a:r>
            <a:r>
              <a:rPr lang="en-US" sz="1800" dirty="0"/>
              <a:t> u </a:t>
            </a:r>
            <a:r>
              <a:rPr lang="en-US" sz="1800" dirty="0" err="1"/>
              <a:t>roku</a:t>
            </a:r>
            <a:r>
              <a:rPr lang="en-US" sz="1800" dirty="0"/>
              <a:t> od tri </a:t>
            </a:r>
            <a:r>
              <a:rPr lang="en-US" sz="1800" dirty="0" err="1"/>
              <a:t>dana</a:t>
            </a:r>
            <a:r>
              <a:rPr lang="en-US" sz="1800" dirty="0"/>
              <a:t> od </a:t>
            </a:r>
            <a:r>
              <a:rPr lang="en-US" sz="1800" dirty="0" err="1"/>
              <a:t>dana</a:t>
            </a:r>
            <a:r>
              <a:rPr lang="en-US" sz="1800" dirty="0"/>
              <a:t> </a:t>
            </a:r>
            <a:r>
              <a:rPr lang="en-US" sz="1800" dirty="0" err="1"/>
              <a:t>donošenja</a:t>
            </a:r>
            <a:r>
              <a:rPr lang="en-US" sz="1800" dirty="0"/>
              <a:t> </a:t>
            </a:r>
            <a:r>
              <a:rPr lang="en-US" sz="1800" dirty="0" err="1"/>
              <a:t>odluke</a:t>
            </a:r>
            <a:r>
              <a:rPr lang="en-US" sz="1800" dirty="0"/>
              <a:t> o </a:t>
            </a:r>
            <a:r>
              <a:rPr lang="en-US" sz="1800" dirty="0" err="1"/>
              <a:t>uvođenju</a:t>
            </a:r>
            <a:r>
              <a:rPr lang="en-US" sz="1800" dirty="0"/>
              <a:t> </a:t>
            </a:r>
            <a:r>
              <a:rPr lang="en-US" sz="1800" dirty="0" err="1"/>
              <a:t>prekovremenog</a:t>
            </a:r>
            <a:r>
              <a:rPr lang="en-US" sz="1800" dirty="0"/>
              <a:t> </a:t>
            </a:r>
            <a:r>
              <a:rPr lang="en-US" sz="1800" dirty="0" err="1"/>
              <a:t>rada</a:t>
            </a:r>
            <a:r>
              <a:rPr lang="sr-Latn-ME" sz="1800" dirty="0"/>
              <a:t>;</a:t>
            </a:r>
          </a:p>
          <a:p>
            <a:r>
              <a:rPr lang="en-US" sz="1800" dirty="0" err="1"/>
              <a:t>Prekovremeni</a:t>
            </a:r>
            <a:r>
              <a:rPr lang="en-US" sz="1800" dirty="0"/>
              <a:t> rad </a:t>
            </a:r>
            <a:r>
              <a:rPr lang="en-US" sz="1800" dirty="0" err="1"/>
              <a:t>može</a:t>
            </a:r>
            <a:r>
              <a:rPr lang="en-US" sz="1800" dirty="0"/>
              <a:t> da </a:t>
            </a:r>
            <a:r>
              <a:rPr lang="en-US" sz="1800" dirty="0" err="1"/>
              <a:t>traje</a:t>
            </a:r>
            <a:r>
              <a:rPr lang="en-US" sz="1800" dirty="0"/>
              <a:t> </a:t>
            </a:r>
            <a:r>
              <a:rPr lang="en-US" sz="1800" dirty="0" err="1"/>
              <a:t>samo</a:t>
            </a:r>
            <a:r>
              <a:rPr lang="en-US" sz="1800" dirty="0"/>
              <a:t> </a:t>
            </a:r>
            <a:r>
              <a:rPr lang="en-US" sz="1800" dirty="0" err="1"/>
              <a:t>onoliko</a:t>
            </a:r>
            <a:r>
              <a:rPr lang="en-US" sz="1800" dirty="0"/>
              <a:t> </a:t>
            </a:r>
            <a:r>
              <a:rPr lang="en-US" sz="1800" dirty="0" err="1"/>
              <a:t>vremena</a:t>
            </a:r>
            <a:r>
              <a:rPr lang="en-US" sz="1800" dirty="0"/>
              <a:t> </a:t>
            </a:r>
            <a:r>
              <a:rPr lang="en-US" sz="1800" dirty="0" err="1"/>
              <a:t>koliko</a:t>
            </a:r>
            <a:r>
              <a:rPr lang="en-US" sz="1800" dirty="0"/>
              <a:t> je </a:t>
            </a:r>
            <a:r>
              <a:rPr lang="en-US" sz="1800" dirty="0" err="1"/>
              <a:t>neophodno</a:t>
            </a:r>
            <a:r>
              <a:rPr lang="en-US" sz="1800" dirty="0"/>
              <a:t> da se </a:t>
            </a:r>
            <a:r>
              <a:rPr lang="en-US" sz="1800" dirty="0" err="1"/>
              <a:t>otklone</a:t>
            </a:r>
            <a:r>
              <a:rPr lang="en-US" sz="1800" dirty="0"/>
              <a:t> </a:t>
            </a:r>
            <a:r>
              <a:rPr lang="en-US" sz="1800" dirty="0" err="1"/>
              <a:t>uzroci</a:t>
            </a:r>
            <a:r>
              <a:rPr lang="en-US" sz="1800" dirty="0"/>
              <a:t> </a:t>
            </a:r>
            <a:r>
              <a:rPr lang="en-US" sz="1800" dirty="0" err="1"/>
              <a:t>zbog</a:t>
            </a:r>
            <a:r>
              <a:rPr lang="en-US" sz="1800" dirty="0"/>
              <a:t> </a:t>
            </a:r>
            <a:r>
              <a:rPr lang="en-US" sz="1800" dirty="0" err="1"/>
              <a:t>kojih</a:t>
            </a:r>
            <a:r>
              <a:rPr lang="en-US" sz="1800" dirty="0"/>
              <a:t> je </a:t>
            </a:r>
            <a:r>
              <a:rPr lang="en-US" sz="1800" dirty="0" err="1"/>
              <a:t>uveden</a:t>
            </a:r>
            <a:r>
              <a:rPr lang="en-US" sz="1800" dirty="0"/>
              <a:t>, s </a:t>
            </a:r>
            <a:r>
              <a:rPr lang="en-US" sz="1800" dirty="0" err="1"/>
              <a:t>tim</a:t>
            </a:r>
            <a:r>
              <a:rPr lang="en-US" sz="1800" dirty="0"/>
              <a:t> da </a:t>
            </a:r>
            <a:r>
              <a:rPr lang="en-US" sz="1800" dirty="0" err="1"/>
              <a:t>radno</a:t>
            </a:r>
            <a:r>
              <a:rPr lang="en-US" sz="1800" dirty="0"/>
              <a:t> </a:t>
            </a:r>
            <a:r>
              <a:rPr lang="en-US" sz="1800" dirty="0" err="1"/>
              <a:t>vrijeme</a:t>
            </a:r>
            <a:r>
              <a:rPr lang="en-US" sz="1800" dirty="0"/>
              <a:t> </a:t>
            </a:r>
            <a:r>
              <a:rPr lang="en-US" sz="1800" b="1" dirty="0"/>
              <a:t>ne </a:t>
            </a:r>
            <a:r>
              <a:rPr lang="en-US" sz="1800" b="1" dirty="0" err="1"/>
              <a:t>može</a:t>
            </a:r>
            <a:r>
              <a:rPr lang="en-US" sz="1800" b="1" dirty="0"/>
              <a:t> </a:t>
            </a:r>
            <a:r>
              <a:rPr lang="en-US" sz="1800" b="1" dirty="0" err="1"/>
              <a:t>biti</a:t>
            </a:r>
            <a:r>
              <a:rPr lang="en-US" sz="1800" b="1" dirty="0"/>
              <a:t> u </a:t>
            </a:r>
            <a:r>
              <a:rPr lang="en-US" sz="1800" b="1" dirty="0" err="1"/>
              <a:t>prosjeku</a:t>
            </a:r>
            <a:r>
              <a:rPr lang="en-US" sz="1800" b="1" dirty="0"/>
              <a:t> </a:t>
            </a:r>
            <a:r>
              <a:rPr lang="en-US" sz="1800" b="1" dirty="0" err="1"/>
              <a:t>duže</a:t>
            </a:r>
            <a:r>
              <a:rPr lang="en-US" sz="1800" b="1" dirty="0"/>
              <a:t> od 48 </a:t>
            </a:r>
            <a:r>
              <a:rPr lang="en-US" sz="1800" b="1" dirty="0" err="1"/>
              <a:t>časova</a:t>
            </a:r>
            <a:r>
              <a:rPr lang="en-US" sz="1800" b="1" dirty="0"/>
              <a:t> </a:t>
            </a:r>
            <a:r>
              <a:rPr lang="en-US" sz="1800" b="1" dirty="0" err="1"/>
              <a:t>sedmično</a:t>
            </a:r>
            <a:r>
              <a:rPr lang="en-US" sz="1800" dirty="0"/>
              <a:t>, u </a:t>
            </a:r>
            <a:r>
              <a:rPr lang="en-US" sz="1800" dirty="0" err="1"/>
              <a:t>okviru</a:t>
            </a:r>
            <a:r>
              <a:rPr lang="en-US" sz="1800" dirty="0"/>
              <a:t> </a:t>
            </a:r>
            <a:r>
              <a:rPr lang="en-US" sz="1800" dirty="0" err="1"/>
              <a:t>perioda</a:t>
            </a:r>
            <a:r>
              <a:rPr lang="en-US" sz="1800" dirty="0"/>
              <a:t> od </a:t>
            </a:r>
            <a:r>
              <a:rPr lang="en-US" sz="1800" dirty="0" err="1"/>
              <a:t>četiri</a:t>
            </a:r>
            <a:r>
              <a:rPr lang="en-US" sz="1800" dirty="0"/>
              <a:t> </a:t>
            </a:r>
            <a:r>
              <a:rPr lang="en-US" sz="1800" dirty="0" err="1"/>
              <a:t>mjeseca</a:t>
            </a:r>
            <a:r>
              <a:rPr lang="sr-Latn-ME" sz="1800" dirty="0"/>
              <a:t>;</a:t>
            </a:r>
            <a:endParaRPr lang="en-US" sz="1800" dirty="0"/>
          </a:p>
          <a:p>
            <a:r>
              <a:rPr lang="en-US" sz="1800" dirty="0"/>
              <a:t>U </a:t>
            </a:r>
            <a:r>
              <a:rPr lang="en-US" sz="1800" dirty="0" err="1"/>
              <a:t>slučaju</a:t>
            </a:r>
            <a:r>
              <a:rPr lang="en-US" sz="1800" dirty="0"/>
              <a:t> </a:t>
            </a:r>
            <a:r>
              <a:rPr lang="en-US" sz="1800" dirty="0" err="1"/>
              <a:t>iz</a:t>
            </a:r>
            <a:r>
              <a:rPr lang="en-US" sz="1800" dirty="0"/>
              <a:t> </a:t>
            </a:r>
            <a:r>
              <a:rPr lang="sr-Latn-ME" sz="1800" dirty="0"/>
              <a:t>prethodnog </a:t>
            </a:r>
            <a:r>
              <a:rPr lang="en-US" sz="1800" dirty="0" err="1"/>
              <a:t>stava</a:t>
            </a:r>
            <a:r>
              <a:rPr lang="en-US" sz="1800" dirty="0"/>
              <a:t> </a:t>
            </a:r>
            <a:r>
              <a:rPr lang="en-US" sz="1800" b="1" dirty="0" err="1"/>
              <a:t>maksimalno</a:t>
            </a:r>
            <a:r>
              <a:rPr lang="en-US" sz="1800" b="1" dirty="0"/>
              <a:t> </a:t>
            </a:r>
            <a:r>
              <a:rPr lang="en-US" sz="1800" b="1" dirty="0" err="1"/>
              <a:t>trajanje</a:t>
            </a:r>
            <a:r>
              <a:rPr lang="en-US" sz="1800" b="1" dirty="0"/>
              <a:t> </a:t>
            </a:r>
            <a:r>
              <a:rPr lang="en-US" sz="1800" b="1" dirty="0" err="1"/>
              <a:t>sedmičnog</a:t>
            </a:r>
            <a:r>
              <a:rPr lang="en-US" sz="1800" b="1" dirty="0"/>
              <a:t> </a:t>
            </a:r>
            <a:r>
              <a:rPr lang="en-US" sz="1800" b="1" dirty="0" err="1"/>
              <a:t>radnog</a:t>
            </a:r>
            <a:r>
              <a:rPr lang="en-US" sz="1800" b="1" dirty="0"/>
              <a:t> </a:t>
            </a:r>
            <a:r>
              <a:rPr lang="en-US" sz="1800" b="1" dirty="0" err="1"/>
              <a:t>vremena</a:t>
            </a:r>
            <a:r>
              <a:rPr lang="en-US" sz="1800" b="1" dirty="0"/>
              <a:t> ne </a:t>
            </a:r>
            <a:r>
              <a:rPr lang="en-US" sz="1800" b="1" dirty="0" err="1"/>
              <a:t>može</a:t>
            </a:r>
            <a:r>
              <a:rPr lang="en-US" sz="1800" b="1" dirty="0"/>
              <a:t> da </a:t>
            </a:r>
            <a:r>
              <a:rPr lang="en-US" sz="1800" b="1" dirty="0" err="1"/>
              <a:t>bude</a:t>
            </a:r>
            <a:r>
              <a:rPr lang="en-US" sz="1800" b="1" dirty="0"/>
              <a:t> </a:t>
            </a:r>
            <a:r>
              <a:rPr lang="en-US" sz="1800" b="1" dirty="0" err="1"/>
              <a:t>duže</a:t>
            </a:r>
            <a:r>
              <a:rPr lang="en-US" sz="1800" b="1" dirty="0"/>
              <a:t> od 50 </a:t>
            </a:r>
            <a:r>
              <a:rPr lang="en-US" sz="1800" b="1" dirty="0" err="1"/>
              <a:t>časova</a:t>
            </a:r>
            <a:r>
              <a:rPr lang="sr-Latn-ME" sz="1800" dirty="0"/>
              <a:t>;</a:t>
            </a:r>
            <a:endParaRPr lang="en-US" sz="1800" dirty="0"/>
          </a:p>
          <a:p>
            <a:r>
              <a:rPr lang="en-US" sz="1800" dirty="0" err="1"/>
              <a:t>Izuzetno</a:t>
            </a:r>
            <a:r>
              <a:rPr lang="en-US" sz="1800" dirty="0"/>
              <a:t>, </a:t>
            </a:r>
            <a:r>
              <a:rPr lang="en-US" sz="1800" dirty="0" err="1"/>
              <a:t>kolektivnim</a:t>
            </a:r>
            <a:r>
              <a:rPr lang="en-US" sz="1800" dirty="0"/>
              <a:t> </a:t>
            </a:r>
            <a:r>
              <a:rPr lang="en-US" sz="1800" dirty="0" err="1"/>
              <a:t>ugovorom</a:t>
            </a:r>
            <a:r>
              <a:rPr lang="en-US" sz="1800" dirty="0"/>
              <a:t> se </a:t>
            </a:r>
            <a:r>
              <a:rPr lang="en-US" sz="1800" dirty="0" err="1"/>
              <a:t>može</a:t>
            </a:r>
            <a:r>
              <a:rPr lang="en-US" sz="1800" dirty="0"/>
              <a:t> </a:t>
            </a:r>
            <a:r>
              <a:rPr lang="en-US" sz="1800" dirty="0" err="1"/>
              <a:t>predvidjeti</a:t>
            </a:r>
            <a:r>
              <a:rPr lang="en-US" sz="1800" dirty="0"/>
              <a:t> </a:t>
            </a:r>
            <a:r>
              <a:rPr lang="en-US" sz="1800" dirty="0" err="1"/>
              <a:t>maksimalno</a:t>
            </a:r>
            <a:r>
              <a:rPr lang="en-US" sz="1800" dirty="0"/>
              <a:t> </a:t>
            </a:r>
            <a:r>
              <a:rPr lang="en-US" sz="1800" dirty="0" err="1"/>
              <a:t>trajanje</a:t>
            </a:r>
            <a:r>
              <a:rPr lang="en-US" sz="1800" dirty="0"/>
              <a:t> od 250 </a:t>
            </a:r>
            <a:r>
              <a:rPr lang="en-US" sz="1800" dirty="0" err="1"/>
              <a:t>časova</a:t>
            </a:r>
            <a:r>
              <a:rPr lang="en-US" sz="1800" dirty="0"/>
              <a:t> </a:t>
            </a:r>
            <a:r>
              <a:rPr lang="en-US" sz="1800" dirty="0" err="1"/>
              <a:t>na</a:t>
            </a:r>
            <a:r>
              <a:rPr lang="en-US" sz="1800" dirty="0"/>
              <a:t> </a:t>
            </a:r>
            <a:r>
              <a:rPr lang="en-US" sz="1800" dirty="0" err="1"/>
              <a:t>godišnjem</a:t>
            </a:r>
            <a:r>
              <a:rPr lang="en-US" sz="1800" dirty="0"/>
              <a:t> </a:t>
            </a:r>
            <a:r>
              <a:rPr lang="en-US" sz="1800" dirty="0" err="1"/>
              <a:t>nivou</a:t>
            </a:r>
            <a:r>
              <a:rPr lang="sr-Latn-ME" sz="1800" dirty="0"/>
              <a:t>  (sada je to cca 400 časova);</a:t>
            </a:r>
            <a:endParaRPr lang="en-US" sz="1800" dirty="0"/>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4376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9800" y="381000"/>
            <a:ext cx="6565900" cy="990600"/>
          </a:xfrm>
        </p:spPr>
        <p:txBody>
          <a:bodyPr/>
          <a:lstStyle/>
          <a:p>
            <a:pPr algn="ctr"/>
            <a:r>
              <a:rPr lang="sr-Latn-ME" sz="3200" b="1" dirty="0">
                <a:solidFill>
                  <a:srgbClr val="000066"/>
                </a:solidFill>
              </a:rPr>
              <a:t>POSTIGNUĆA</a:t>
            </a:r>
            <a:endParaRPr lang="en-US" sz="3200" b="1" dirty="0">
              <a:solidFill>
                <a:srgbClr val="000066"/>
              </a:solidFill>
            </a:endParaRPr>
          </a:p>
        </p:txBody>
      </p:sp>
      <p:sp>
        <p:nvSpPr>
          <p:cNvPr id="5123" name="Rectangle 3"/>
          <p:cNvSpPr>
            <a:spLocks noGrp="1" noChangeArrowheads="1"/>
          </p:cNvSpPr>
          <p:nvPr>
            <p:ph type="body" idx="1"/>
          </p:nvPr>
        </p:nvSpPr>
        <p:spPr>
          <a:xfrm>
            <a:off x="1219200" y="1219200"/>
            <a:ext cx="7924800" cy="5257800"/>
          </a:xfrm>
        </p:spPr>
        <p:txBody>
          <a:bodyPr/>
          <a:lstStyle/>
          <a:p>
            <a:pPr>
              <a:lnSpc>
                <a:spcPct val="90000"/>
              </a:lnSpc>
            </a:pPr>
            <a:endParaRPr lang="sr-Latn-CS" sz="2400" dirty="0">
              <a:solidFill>
                <a:srgbClr val="000066"/>
              </a:solidFill>
            </a:endParaRPr>
          </a:p>
          <a:p>
            <a:pPr>
              <a:lnSpc>
                <a:spcPct val="90000"/>
              </a:lnSpc>
              <a:buClr>
                <a:srgbClr val="FF0000"/>
              </a:buClr>
            </a:pPr>
            <a:r>
              <a:rPr lang="sr-Latn-ME" sz="2400" b="1" dirty="0">
                <a:solidFill>
                  <a:srgbClr val="000066"/>
                </a:solidFill>
              </a:rPr>
              <a:t>Raspored radnog vremena</a:t>
            </a:r>
          </a:p>
          <a:p>
            <a:pPr lvl="0"/>
            <a:r>
              <a:rPr lang="en-US" sz="2200" dirty="0" err="1"/>
              <a:t>Poslodavac</a:t>
            </a:r>
            <a:r>
              <a:rPr lang="en-US" sz="2200" dirty="0"/>
              <a:t> je </a:t>
            </a:r>
            <a:r>
              <a:rPr lang="en-US" sz="2200" dirty="0" err="1"/>
              <a:t>dužan</a:t>
            </a:r>
            <a:r>
              <a:rPr lang="en-US" sz="2200" dirty="0"/>
              <a:t> da </a:t>
            </a:r>
            <a:r>
              <a:rPr lang="en-US" sz="2200" dirty="0" err="1"/>
              <a:t>donese</a:t>
            </a:r>
            <a:r>
              <a:rPr lang="en-US" sz="2200" dirty="0"/>
              <a:t> </a:t>
            </a:r>
            <a:r>
              <a:rPr lang="en-US" sz="2200" dirty="0" err="1"/>
              <a:t>pisanu</a:t>
            </a:r>
            <a:r>
              <a:rPr lang="en-US" sz="2200" dirty="0"/>
              <a:t> </a:t>
            </a:r>
            <a:r>
              <a:rPr lang="en-US" sz="2200" dirty="0" err="1"/>
              <a:t>odluku</a:t>
            </a:r>
            <a:r>
              <a:rPr lang="en-US" sz="2200" dirty="0"/>
              <a:t> o </a:t>
            </a:r>
            <a:r>
              <a:rPr lang="en-US" sz="2200" dirty="0" err="1"/>
              <a:t>rasporedu</a:t>
            </a:r>
            <a:r>
              <a:rPr lang="en-US" sz="2200" dirty="0"/>
              <a:t> </a:t>
            </a:r>
            <a:r>
              <a:rPr lang="en-US" sz="2200" dirty="0" err="1"/>
              <a:t>radnog</a:t>
            </a:r>
            <a:r>
              <a:rPr lang="en-US" sz="2200" dirty="0"/>
              <a:t> </a:t>
            </a:r>
            <a:r>
              <a:rPr lang="en-US" sz="2200" dirty="0" err="1"/>
              <a:t>vremena</a:t>
            </a:r>
            <a:r>
              <a:rPr lang="en-US" sz="2200" dirty="0"/>
              <a:t> </a:t>
            </a:r>
            <a:r>
              <a:rPr lang="en-US" sz="2200" dirty="0" err="1"/>
              <a:t>zaposlenih</a:t>
            </a:r>
            <a:r>
              <a:rPr lang="en-US" sz="2200" dirty="0"/>
              <a:t> </a:t>
            </a:r>
            <a:r>
              <a:rPr lang="en-US" sz="2200" dirty="0" err="1"/>
              <a:t>i</a:t>
            </a:r>
            <a:r>
              <a:rPr lang="en-US" sz="2200" dirty="0"/>
              <a:t> </a:t>
            </a:r>
            <a:r>
              <a:rPr lang="en-US" sz="2200" dirty="0" err="1"/>
              <a:t>njihov</a:t>
            </a:r>
            <a:r>
              <a:rPr lang="en-US" sz="2200" dirty="0"/>
              <a:t> </a:t>
            </a:r>
            <a:r>
              <a:rPr lang="en-US" sz="2200" dirty="0" err="1"/>
              <a:t>raspored</a:t>
            </a:r>
            <a:r>
              <a:rPr lang="en-US" sz="2200" dirty="0"/>
              <a:t> </a:t>
            </a:r>
            <a:r>
              <a:rPr lang="en-US" sz="2200" dirty="0" err="1"/>
              <a:t>po</a:t>
            </a:r>
            <a:r>
              <a:rPr lang="en-US" sz="2200" dirty="0"/>
              <a:t> </a:t>
            </a:r>
            <a:r>
              <a:rPr lang="en-US" sz="2200" dirty="0" err="1"/>
              <a:t>smjenama</a:t>
            </a:r>
            <a:r>
              <a:rPr lang="en-US" sz="2200" dirty="0"/>
              <a:t>, </a:t>
            </a:r>
            <a:r>
              <a:rPr lang="en-US" sz="2200" dirty="0" err="1"/>
              <a:t>ako</a:t>
            </a:r>
            <a:r>
              <a:rPr lang="en-US" sz="2200" dirty="0"/>
              <a:t> je </a:t>
            </a:r>
            <a:r>
              <a:rPr lang="en-US" sz="2200" dirty="0" err="1"/>
              <a:t>kod</a:t>
            </a:r>
            <a:r>
              <a:rPr lang="en-US" sz="2200" dirty="0"/>
              <a:t> tog </a:t>
            </a:r>
            <a:r>
              <a:rPr lang="en-US" sz="2200" dirty="0" err="1"/>
              <a:t>poslodavca</a:t>
            </a:r>
            <a:r>
              <a:rPr lang="en-US" sz="2200" dirty="0"/>
              <a:t> rad </a:t>
            </a:r>
            <a:r>
              <a:rPr lang="en-US" sz="2200" dirty="0" err="1"/>
              <a:t>organizovan</a:t>
            </a:r>
            <a:r>
              <a:rPr lang="en-US" sz="2200" dirty="0"/>
              <a:t> </a:t>
            </a:r>
            <a:r>
              <a:rPr lang="en-US" sz="2200" dirty="0" err="1"/>
              <a:t>po</a:t>
            </a:r>
            <a:r>
              <a:rPr lang="en-US" sz="2200" dirty="0"/>
              <a:t> </a:t>
            </a:r>
            <a:r>
              <a:rPr lang="en-US" sz="2200" dirty="0" err="1"/>
              <a:t>smjenama</a:t>
            </a:r>
            <a:r>
              <a:rPr lang="en-US" sz="2200" dirty="0"/>
              <a:t>.</a:t>
            </a:r>
          </a:p>
          <a:p>
            <a:pPr lvl="0"/>
            <a:r>
              <a:rPr lang="en-US" sz="2200" dirty="0" err="1"/>
              <a:t>Poslodavac</a:t>
            </a:r>
            <a:r>
              <a:rPr lang="en-US" sz="2200" dirty="0"/>
              <a:t> je </a:t>
            </a:r>
            <a:r>
              <a:rPr lang="en-US" sz="2200" dirty="0" err="1"/>
              <a:t>dužan</a:t>
            </a:r>
            <a:r>
              <a:rPr lang="en-US" sz="2200" dirty="0"/>
              <a:t> da o </a:t>
            </a:r>
            <a:r>
              <a:rPr lang="en-US" sz="2200" dirty="0" err="1"/>
              <a:t>odluci</a:t>
            </a:r>
            <a:r>
              <a:rPr lang="en-US" sz="2200" dirty="0"/>
              <a:t> </a:t>
            </a:r>
            <a:r>
              <a:rPr lang="en-US" sz="2200" dirty="0" err="1"/>
              <a:t>iz</a:t>
            </a:r>
            <a:r>
              <a:rPr lang="en-US" sz="2200" dirty="0"/>
              <a:t> </a:t>
            </a:r>
            <a:r>
              <a:rPr lang="en-US" sz="2200" dirty="0" err="1"/>
              <a:t>stava</a:t>
            </a:r>
            <a:r>
              <a:rPr lang="en-US" sz="2200" dirty="0"/>
              <a:t> 2 </a:t>
            </a:r>
            <a:r>
              <a:rPr lang="en-US" sz="2200" dirty="0" err="1"/>
              <a:t>ovog</a:t>
            </a:r>
            <a:r>
              <a:rPr lang="en-US" sz="2200" dirty="0"/>
              <a:t> </a:t>
            </a:r>
            <a:r>
              <a:rPr lang="en-US" sz="2200" dirty="0" err="1"/>
              <a:t>člana</a:t>
            </a:r>
            <a:r>
              <a:rPr lang="en-US" sz="2200" dirty="0"/>
              <a:t> </a:t>
            </a:r>
            <a:r>
              <a:rPr lang="en-US" sz="2200" dirty="0" err="1"/>
              <a:t>obavijesti</a:t>
            </a:r>
            <a:r>
              <a:rPr lang="en-US" sz="2200" dirty="0"/>
              <a:t> </a:t>
            </a:r>
            <a:r>
              <a:rPr lang="en-US" sz="2200" dirty="0" err="1"/>
              <a:t>zaposlene</a:t>
            </a:r>
            <a:r>
              <a:rPr lang="en-US" sz="2200" dirty="0"/>
              <a:t> </a:t>
            </a:r>
            <a:r>
              <a:rPr lang="en-US" sz="2200" dirty="0" err="1"/>
              <a:t>na</a:t>
            </a:r>
            <a:r>
              <a:rPr lang="en-US" sz="2200" dirty="0"/>
              <a:t> </a:t>
            </a:r>
            <a:r>
              <a:rPr lang="en-US" sz="2200" dirty="0" err="1"/>
              <a:t>odgovarajući</a:t>
            </a:r>
            <a:r>
              <a:rPr lang="en-US" sz="2200" dirty="0"/>
              <a:t> </a:t>
            </a:r>
            <a:r>
              <a:rPr lang="en-US" sz="2200" dirty="0" err="1"/>
              <a:t>način</a:t>
            </a:r>
            <a:r>
              <a:rPr lang="en-US" sz="2200" dirty="0"/>
              <a:t> (</a:t>
            </a:r>
            <a:r>
              <a:rPr lang="en-US" sz="2200" dirty="0" err="1"/>
              <a:t>putem</a:t>
            </a:r>
            <a:r>
              <a:rPr lang="en-US" sz="2200" dirty="0"/>
              <a:t> </a:t>
            </a:r>
            <a:r>
              <a:rPr lang="en-US" sz="2200" dirty="0" err="1"/>
              <a:t>oglasne</a:t>
            </a:r>
            <a:r>
              <a:rPr lang="en-US" sz="2200" dirty="0"/>
              <a:t> table </a:t>
            </a:r>
            <a:r>
              <a:rPr lang="en-US" sz="2200" dirty="0" err="1"/>
              <a:t>ili</a:t>
            </a:r>
            <a:r>
              <a:rPr lang="en-US" sz="2200" dirty="0"/>
              <a:t> </a:t>
            </a:r>
            <a:r>
              <a:rPr lang="en-US" sz="2200" dirty="0" err="1"/>
              <a:t>elektronskim</a:t>
            </a:r>
            <a:r>
              <a:rPr lang="en-US" sz="2200" dirty="0"/>
              <a:t> </a:t>
            </a:r>
            <a:r>
              <a:rPr lang="en-US" sz="2200" dirty="0" err="1"/>
              <a:t>putem</a:t>
            </a:r>
            <a:r>
              <a:rPr lang="en-US" sz="2200" dirty="0"/>
              <a:t>) </a:t>
            </a:r>
            <a:r>
              <a:rPr lang="en-US" sz="2200" b="1" dirty="0" err="1"/>
              <a:t>najmanje</a:t>
            </a:r>
            <a:r>
              <a:rPr lang="en-US" sz="2200" b="1" dirty="0"/>
              <a:t> </a:t>
            </a:r>
            <a:r>
              <a:rPr lang="en-US" sz="2200" b="1" dirty="0" err="1"/>
              <a:t>sedam</a:t>
            </a:r>
            <a:r>
              <a:rPr lang="en-US" sz="2200" b="1" dirty="0"/>
              <a:t> </a:t>
            </a:r>
            <a:r>
              <a:rPr lang="en-US" sz="2200" b="1" dirty="0" err="1"/>
              <a:t>dana</a:t>
            </a:r>
            <a:r>
              <a:rPr lang="en-US" sz="2200" b="1" dirty="0"/>
              <a:t> </a:t>
            </a:r>
            <a:r>
              <a:rPr lang="en-US" sz="2200" b="1" dirty="0" err="1"/>
              <a:t>unaprijed</a:t>
            </a:r>
            <a:r>
              <a:rPr lang="en-US" sz="2200" dirty="0"/>
              <a:t>, </a:t>
            </a:r>
            <a:r>
              <a:rPr lang="en-US" sz="2200" dirty="0" err="1"/>
              <a:t>osim</a:t>
            </a:r>
            <a:r>
              <a:rPr lang="en-US" sz="2200" dirty="0"/>
              <a:t> u </a:t>
            </a:r>
            <a:r>
              <a:rPr lang="en-US" sz="2200" dirty="0" err="1"/>
              <a:t>slučajevima</a:t>
            </a:r>
            <a:r>
              <a:rPr lang="en-US" sz="2200" dirty="0"/>
              <a:t> </a:t>
            </a:r>
            <a:r>
              <a:rPr lang="en-US" sz="2200" dirty="0" err="1"/>
              <a:t>hitne</a:t>
            </a:r>
            <a:r>
              <a:rPr lang="en-US" sz="2200" dirty="0"/>
              <a:t> </a:t>
            </a:r>
            <a:r>
              <a:rPr lang="en-US" sz="2200" dirty="0" err="1"/>
              <a:t>i</a:t>
            </a:r>
            <a:r>
              <a:rPr lang="en-US" sz="2200" dirty="0"/>
              <a:t> </a:t>
            </a:r>
            <a:r>
              <a:rPr lang="en-US" sz="2200" dirty="0" err="1"/>
              <a:t>neodložne</a:t>
            </a:r>
            <a:r>
              <a:rPr lang="en-US" sz="2200" dirty="0"/>
              <a:t> </a:t>
            </a:r>
            <a:r>
              <a:rPr lang="en-US" sz="2200" dirty="0" err="1"/>
              <a:t>potrebe</a:t>
            </a:r>
            <a:r>
              <a:rPr lang="en-US" sz="2200" dirty="0"/>
              <a:t> </a:t>
            </a:r>
            <a:r>
              <a:rPr lang="en-US" sz="2200" dirty="0" err="1"/>
              <a:t>za</a:t>
            </a:r>
            <a:r>
              <a:rPr lang="en-US" sz="2200" dirty="0"/>
              <a:t> </a:t>
            </a:r>
            <a:r>
              <a:rPr lang="en-US" sz="2200" dirty="0" err="1"/>
              <a:t>radom</a:t>
            </a:r>
            <a:r>
              <a:rPr lang="en-US" sz="2200" dirty="0"/>
              <a:t>.</a:t>
            </a:r>
          </a:p>
        </p:txBody>
      </p:sp>
      <p:pic>
        <p:nvPicPr>
          <p:cNvPr id="5124" name="Picture 4" descr="logo NEW"/>
          <p:cNvPicPr>
            <a:picLocks noChangeAspect="1" noChangeArrowheads="1"/>
          </p:cNvPicPr>
          <p:nvPr/>
        </p:nvPicPr>
        <p:blipFill>
          <a:blip r:embed="rId2" cstate="print"/>
          <a:srcRect/>
          <a:stretch>
            <a:fillRect/>
          </a:stretch>
        </p:blipFill>
        <p:spPr bwMode="auto">
          <a:xfrm>
            <a:off x="1295400" y="280554"/>
            <a:ext cx="990600" cy="1148196"/>
          </a:xfrm>
          <a:prstGeom prst="rect">
            <a:avLst/>
          </a:prstGeom>
          <a:noFill/>
          <a:ln w="9525">
            <a:noFill/>
            <a:miter lim="800000"/>
            <a:headEnd/>
            <a:tailEnd/>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55356" y="288379"/>
            <a:ext cx="1088643" cy="108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110440"/>
      </p:ext>
    </p:extLst>
  </p:cSld>
  <p:clrMapOvr>
    <a:masterClrMapping/>
  </p:clrMapOvr>
</p:sld>
</file>

<file path=ppt/theme/theme1.xml><?xml version="1.0" encoding="utf-8"?>
<a:theme xmlns:a="http://schemas.openxmlformats.org/drawingml/2006/main" name="Stropdas">
  <a:themeElements>
    <a:clrScheme name="Stropdas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Stropd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Stropdas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Stropdas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Stropdas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opdas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Stropdas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Stropdas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4625</TotalTime>
  <Words>3942</Words>
  <Application>Microsoft Office PowerPoint</Application>
  <PresentationFormat>On-screen Show (4:3)</PresentationFormat>
  <Paragraphs>286</Paragraphs>
  <Slides>38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Cambria</vt:lpstr>
      <vt:lpstr>Centaur</vt:lpstr>
      <vt:lpstr>Monotype Sorts</vt:lpstr>
      <vt:lpstr>Times New Roman</vt:lpstr>
      <vt:lpstr>Stropdas</vt:lpstr>
      <vt:lpstr>PowerPoint Presentation</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POSTIGNUĆA</vt:lpstr>
      <vt:lpstr>NOVA RJEŠENJA</vt:lpstr>
      <vt:lpstr>PowerPoint Presentation</vt:lpstr>
    </vt:vector>
  </TitlesOfParts>
  <Company>ROM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Characteristics of Belgian Industrial Relations</dc:title>
  <dc:creator>Rombouts Jan</dc:creator>
  <cp:lastModifiedBy>Jelena</cp:lastModifiedBy>
  <cp:revision>501</cp:revision>
  <cp:lastPrinted>2003-03-30T21:16:18Z</cp:lastPrinted>
  <dcterms:created xsi:type="dcterms:W3CDTF">2003-03-30T19:21:47Z</dcterms:created>
  <dcterms:modified xsi:type="dcterms:W3CDTF">2022-05-25T12:12:11Z</dcterms:modified>
</cp:coreProperties>
</file>