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8"/>
  </p:notesMasterIdLst>
  <p:sldIdLst>
    <p:sldId id="256" r:id="rId2"/>
    <p:sldId id="259" r:id="rId3"/>
    <p:sldId id="310" r:id="rId4"/>
    <p:sldId id="257" r:id="rId5"/>
    <p:sldId id="260" r:id="rId6"/>
    <p:sldId id="295" r:id="rId7"/>
    <p:sldId id="311" r:id="rId8"/>
    <p:sldId id="302" r:id="rId9"/>
    <p:sldId id="299" r:id="rId10"/>
    <p:sldId id="301" r:id="rId11"/>
    <p:sldId id="304" r:id="rId12"/>
    <p:sldId id="303" r:id="rId13"/>
    <p:sldId id="309" r:id="rId14"/>
    <p:sldId id="313" r:id="rId15"/>
    <p:sldId id="314" r:id="rId16"/>
    <p:sldId id="305" r:id="rId17"/>
    <p:sldId id="315" r:id="rId18"/>
    <p:sldId id="316" r:id="rId19"/>
    <p:sldId id="318" r:id="rId20"/>
    <p:sldId id="319" r:id="rId21"/>
    <p:sldId id="306" r:id="rId22"/>
    <p:sldId id="307" r:id="rId23"/>
    <p:sldId id="321" r:id="rId24"/>
    <p:sldId id="320" r:id="rId25"/>
    <p:sldId id="267" r:id="rId26"/>
    <p:sldId id="278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" panose="02040503050406030204" pitchFamily="18" charset="0"/>
      <p:regular r:id="rId33"/>
      <p:bold r:id="rId34"/>
      <p:italic r:id="rId35"/>
      <p:boldItalic r:id="rId36"/>
    </p:embeddedFont>
    <p:embeddedFont>
      <p:font typeface="Inconsolata" pitchFamily="1" charset="0"/>
      <p:regular r:id="rId37"/>
      <p:bold r:id="rId38"/>
    </p:embeddedFont>
    <p:embeddedFont>
      <p:font typeface="Pangolin" panose="020B0604020202020204" charset="0"/>
      <p:regular r:id="rId39"/>
    </p:embeddedFont>
    <p:embeddedFont>
      <p:font typeface="Webdings" panose="05030102010509060703" pitchFamily="18" charset="2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A38EE3-2EBD-48BE-93E8-EE15F7679B22}">
  <a:tblStyle styleId="{0AA38EE3-2EBD-48BE-93E8-EE15F7679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2E05F9-37DB-4D9C-BDE0-ABFEE54BA8F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5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5561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985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82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954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063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063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063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89fa4381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89fa4381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319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5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312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95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075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89fa4381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c89fa43817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175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c89fa4381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c89fa4381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483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5063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5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342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72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73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54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28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32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31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721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89fa43817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c89fa43817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74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745450" y="1197750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600"/>
              <a:buFont typeface="Pangolin"/>
              <a:buNone/>
              <a:defRPr sz="36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defRPr sz="2800">
                <a:solidFill>
                  <a:schemeClr val="dk1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angolin"/>
              <a:buChar char="✗"/>
              <a:defRPr sz="18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83126" y="71725"/>
            <a:ext cx="554182" cy="715360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  <p:sldLayoutId id="2147483658" r:id="rId9"/>
    <p:sldLayoutId id="2147483659" r:id="rId10"/>
    <p:sldLayoutId id="2147483660" r:id="rId11"/>
  </p:sldLayoutIdLst>
  <p:transition>
    <p:fade thruBlk="1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scg.m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help-use-presentation-templa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ctrTitle"/>
          </p:nvPr>
        </p:nvSpPr>
        <p:spPr>
          <a:xfrm>
            <a:off x="2243847" y="1197750"/>
            <a:ext cx="4682247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r-Latn-CS" sz="2500" b="1" i="1" dirty="0">
                <a:latin typeface="Cambria" pitchFamily="18" charset="0"/>
              </a:rPr>
              <a:t>Sindikalna škola: </a:t>
            </a:r>
            <a:br>
              <a:rPr lang="sr-Latn-CS" sz="2500" b="1" i="1" dirty="0">
                <a:latin typeface="Cambria" pitchFamily="18" charset="0"/>
              </a:rPr>
            </a:br>
            <a:r>
              <a:rPr lang="sr-Latn-CS" sz="2200" b="1" i="1" dirty="0">
                <a:latin typeface="Cambria" pitchFamily="18" charset="0"/>
              </a:rPr>
              <a:t>“Značaj socijalnog dijaloga i kolektivnog pregovaranja”</a:t>
            </a:r>
            <a:br>
              <a:rPr lang="sr-Latn-CS" sz="2200" b="1" i="1" dirty="0">
                <a:latin typeface="Cambria" pitchFamily="18" charset="0"/>
              </a:rPr>
            </a:br>
            <a:br>
              <a:rPr lang="sr-Latn-CS" sz="2200" b="1" i="1" dirty="0">
                <a:latin typeface="Cambria" pitchFamily="18" charset="0"/>
              </a:rPr>
            </a:br>
            <a:r>
              <a:rPr lang="sr-Latn-CS" sz="1800" b="1" i="1" dirty="0">
                <a:latin typeface="Cambria" pitchFamily="18" charset="0"/>
              </a:rPr>
              <a:t>Hotel “Aleksandar” Budva</a:t>
            </a:r>
            <a:br>
              <a:rPr lang="sr-Latn-CS" sz="1800" b="1" i="1" dirty="0">
                <a:latin typeface="Cambria" pitchFamily="18" charset="0"/>
              </a:rPr>
            </a:br>
            <a:r>
              <a:rPr lang="sr-Latn-CS" sz="1800" b="1" i="1" dirty="0">
                <a:latin typeface="Cambria" pitchFamily="18" charset="0"/>
              </a:rPr>
              <a:t>27-29.05.2022.</a:t>
            </a:r>
            <a:endParaRPr sz="1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375" y="554803"/>
            <a:ext cx="7567800" cy="660971"/>
          </a:xfrm>
        </p:spPr>
        <p:txBody>
          <a:bodyPr/>
          <a:lstStyle/>
          <a:p>
            <a:r>
              <a:rPr lang="sr-Latn-ME" sz="2400" b="1" dirty="0">
                <a:latin typeface="Cambria" panose="02040503050406030204" pitchFamily="18" charset="0"/>
                <a:ea typeface="Cambria" panose="02040503050406030204" pitchFamily="18" charset="0"/>
              </a:rPr>
              <a:t>Socijalni partneri/ oblici/ nivoi socijalnog dijaloga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75" y="1331674"/>
            <a:ext cx="2439300" cy="633314"/>
          </a:xfrm>
        </p:spPr>
        <p:txBody>
          <a:bodyPr/>
          <a:lstStyle/>
          <a:p>
            <a:r>
              <a:rPr lang="sr-Latn-ME" b="1" dirty="0">
                <a:latin typeface="Cambria" panose="02040503050406030204" pitchFamily="18" charset="0"/>
                <a:ea typeface="Cambria" panose="02040503050406030204" pitchFamily="18" charset="0"/>
              </a:rPr>
              <a:t>Sindikati 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30687" y="1331673"/>
            <a:ext cx="2439300" cy="639799"/>
          </a:xfrm>
        </p:spPr>
        <p:txBody>
          <a:bodyPr/>
          <a:lstStyle/>
          <a:p>
            <a:r>
              <a:rPr lang="sr-Latn-ME" b="1" dirty="0">
                <a:latin typeface="Cambria" panose="02040503050406030204" pitchFamily="18" charset="0"/>
                <a:ea typeface="Cambria" panose="02040503050406030204" pitchFamily="18" charset="0"/>
              </a:rPr>
              <a:t>Poslodavci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5994999" y="1331674"/>
            <a:ext cx="2439300" cy="711136"/>
          </a:xfrm>
        </p:spPr>
        <p:txBody>
          <a:bodyPr/>
          <a:lstStyle/>
          <a:p>
            <a:r>
              <a:rPr lang="sr-Latn-ME" b="1" dirty="0">
                <a:latin typeface="Cambria" panose="02040503050406030204" pitchFamily="18" charset="0"/>
                <a:ea typeface="Cambria" panose="02040503050406030204" pitchFamily="18" charset="0"/>
              </a:rPr>
              <a:t>Vlada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732811" y="3456709"/>
            <a:ext cx="2439300" cy="86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sr-Latn-ME" sz="800" b="1" dirty="0">
                <a:latin typeface="Cambria" panose="02040503050406030204" pitchFamily="18" charset="0"/>
                <a:ea typeface="Cambria" panose="02040503050406030204" pitchFamily="18" charset="0"/>
              </a:rPr>
              <a:t>Socijalni savjet (nacionalni i lokalni nivo)</a:t>
            </a:r>
          </a:p>
          <a:p>
            <a:r>
              <a:rPr lang="sr-Latn-ME" sz="800" b="1" dirty="0">
                <a:latin typeface="Cambria" panose="02040503050406030204" pitchFamily="18" charset="0"/>
                <a:ea typeface="Cambria" panose="02040503050406030204" pitchFamily="18" charset="0"/>
              </a:rPr>
              <a:t>Upravni odbori organa (PIO, ZZZCG,...); Savjet za privatizaciju</a:t>
            </a:r>
          </a:p>
          <a:p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555699" y="3456711"/>
            <a:ext cx="2439300" cy="98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sr-Latn-ME" sz="800" b="1" dirty="0">
                <a:latin typeface="Cambria" panose="02040503050406030204" pitchFamily="18" charset="0"/>
                <a:ea typeface="Cambria" panose="02040503050406030204" pitchFamily="18" charset="0"/>
              </a:rPr>
              <a:t>Radne grupe za izradu propisa</a:t>
            </a:r>
          </a:p>
          <a:p>
            <a:r>
              <a:rPr lang="sr-Latn-ME" sz="800" b="1" dirty="0">
                <a:latin typeface="Cambria" panose="02040503050406030204" pitchFamily="18" charset="0"/>
                <a:ea typeface="Cambria" panose="02040503050406030204" pitchFamily="18" charset="0"/>
              </a:rPr>
              <a:t>Komisije i druga tijela</a:t>
            </a:r>
          </a:p>
          <a:p>
            <a:r>
              <a:rPr lang="sr-Latn-ME" sz="800" b="1" dirty="0">
                <a:latin typeface="Cambria" panose="02040503050406030204" pitchFamily="18" charset="0"/>
                <a:ea typeface="Cambria" panose="02040503050406030204" pitchFamily="18" charset="0"/>
              </a:rPr>
              <a:t>Odbor za praćenje, primjenu i tumačenje GKU</a:t>
            </a:r>
          </a:p>
          <a:p>
            <a:endParaRPr lang="sr-Latn-ME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5994875" y="3456710"/>
            <a:ext cx="2439300" cy="95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sr-Latn-ME" sz="800" b="1" dirty="0">
                <a:latin typeface="Cambria" panose="02040503050406030204" pitchFamily="18" charset="0"/>
                <a:ea typeface="Cambria" panose="02040503050406030204" pitchFamily="18" charset="0"/>
              </a:rPr>
              <a:t>Konsultovanje/informisanje</a:t>
            </a:r>
          </a:p>
          <a:p>
            <a:r>
              <a:rPr lang="sr-Latn-ME" sz="800" b="1" dirty="0">
                <a:latin typeface="Cambria" panose="02040503050406030204" pitchFamily="18" charset="0"/>
                <a:ea typeface="Cambria" panose="02040503050406030204" pitchFamily="18" charset="0"/>
              </a:rPr>
              <a:t>Sporazumi (OVK, varijabila,  zaštita i zdravlje na radu...)</a:t>
            </a:r>
          </a:p>
          <a:p>
            <a:r>
              <a:rPr lang="sr-Latn-CS" sz="800" b="1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sr-Latn-ME" sz="800" b="1" dirty="0">
                <a:latin typeface="Cambria" panose="02040503050406030204" pitchFamily="18" charset="0"/>
                <a:ea typeface="Cambria" panose="02040503050406030204" pitchFamily="18" charset="0"/>
              </a:rPr>
              <a:t>istematizacija radnih mjesta</a:t>
            </a:r>
          </a:p>
          <a:p>
            <a:r>
              <a:rPr lang="sr-Latn-ME" sz="800" b="1" dirty="0">
                <a:latin typeface="Cambria" panose="02040503050406030204" pitchFamily="18" charset="0"/>
                <a:ea typeface="Cambria" panose="02040503050406030204" pitchFamily="18" charset="0"/>
              </a:rPr>
              <a:t>Odbor za praćenje, primjenu i tumačenje GKU</a:t>
            </a:r>
          </a:p>
          <a:p>
            <a:endParaRPr lang="sr-Latn-ME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sr-Latn-ME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781449" y="2156447"/>
            <a:ext cx="2439300" cy="8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Nacionalni – tripartitni (OKU)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3362522" y="2117535"/>
            <a:ext cx="2439300" cy="86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Granski – bipartitni, može biti tripartitni(GKU)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6014930" y="2052684"/>
            <a:ext cx="2439300" cy="86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ngolin"/>
              <a:buChar char="✗"/>
              <a:defRPr sz="1600" b="0" i="0" u="none" strike="noStrike" cap="none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Na nivou preduzeća – KU kod poslodavca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7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66375" y="557719"/>
            <a:ext cx="5626200" cy="6580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Socijalni savjet – tripartitni dijalog</a:t>
            </a:r>
            <a:endParaRPr sz="2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469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sr-Latn-CS" sz="1300" dirty="0">
                <a:latin typeface="Cambria" pitchFamily="18" charset="0"/>
              </a:rPr>
              <a:t>X</a:t>
            </a:r>
            <a:r>
              <a:rPr lang="sr-Latn-CS" sz="1300" b="1" dirty="0">
                <a:latin typeface="Cambria" pitchFamily="18" charset="0"/>
              </a:rPr>
              <a:t> </a:t>
            </a:r>
            <a:r>
              <a:rPr lang="vi-VN" sz="1100" b="1" dirty="0">
                <a:latin typeface="Cambria" pitchFamily="18" charset="0"/>
              </a:rPr>
              <a:t>Socijalni savjet osniva se radi uspostavljanja i razvoja socijalnog dijaloga o pitanjima od značaja za ostvarivanje ekonomskog i socijalnog položaja zaposlenih i poslodavaca i uslova njihovog života i rada, razvoja kulture dijaloga, podsticanja na mirno rješavanje individualnih i kolektivnih radnih sporova i drugih pitanja koja proizilaze iz međunarodnih dokumenata, a odnose se na ekonomski i socijalni položaj zaposlenih i poslodavaca</a:t>
            </a:r>
            <a:endParaRPr lang="sr-Latn-CS" sz="1100" b="1" dirty="0">
              <a:latin typeface="Cambria" pitchFamily="18" charset="0"/>
            </a:endParaRPr>
          </a:p>
          <a:p>
            <a:pPr marL="0" lvl="0" indent="0" algn="just">
              <a:buNone/>
            </a:pPr>
            <a:endParaRPr lang="sr-Latn-CS" sz="1100" b="1" dirty="0">
              <a:latin typeface="Cambria" pitchFamily="18" charset="0"/>
            </a:endParaRPr>
          </a:p>
          <a:p>
            <a:pPr marL="0" lvl="0" indent="0" algn="just">
              <a:buNone/>
            </a:pPr>
            <a:r>
              <a:rPr lang="sr-Latn-CS" sz="1100" dirty="0">
                <a:latin typeface="Cambria" pitchFamily="18" charset="0"/>
              </a:rPr>
              <a:t>X</a:t>
            </a:r>
            <a:r>
              <a:rPr lang="sr-Latn-CS" sz="1100" b="1" dirty="0">
                <a:latin typeface="Cambria" pitchFamily="18" charset="0"/>
              </a:rPr>
              <a:t> </a:t>
            </a:r>
            <a:r>
              <a:rPr lang="vi-VN" sz="1100" b="1" dirty="0">
                <a:latin typeface="Cambria" pitchFamily="18" charset="0"/>
              </a:rPr>
              <a:t>Socijalni savjet razmatra i zauzima stavove o pitanjima: razvoja i unapređivanja kolektivnog pregovaranja; uticaja ekonomske politike i mjera za njeno sprovođenje na socijalni razvoj i stabilnost politike zapošljavanja, zarada i cijena; konkurencije i produktivnosti; zaštite radne i životne sredine, obrazovanja i profesionalne obuke; zdravstvene i socijalne zaštite i sigurnosti; demografskih kretanja vezanih za Međunarodnu organizaciju rada i drugim pitanjima od značaja za ostvarivanje i unapređivanje ekonomske i socijalne politike.</a:t>
            </a:r>
            <a:endParaRPr sz="1100" b="1" dirty="0">
              <a:latin typeface="Cambria" pitchFamily="18" charset="0"/>
            </a:endParaRPr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3228">
            <a:off x="6802705" y="775609"/>
            <a:ext cx="1607232" cy="1170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ctrTitle" idx="4294967295"/>
          </p:nvPr>
        </p:nvSpPr>
        <p:spPr>
          <a:xfrm>
            <a:off x="1006725" y="804154"/>
            <a:ext cx="4786500" cy="6095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600" b="1" dirty="0">
                <a:latin typeface="Cambria" pitchFamily="18" charset="0"/>
              </a:rPr>
              <a:t>Socijalni savjet ima 24 člana</a:t>
            </a:r>
            <a:endParaRPr sz="2600" b="1" dirty="0">
              <a:latin typeface="Cambria" pitchFamily="18" charset="0"/>
            </a:endParaRPr>
          </a:p>
        </p:txBody>
      </p:sp>
      <p:pic>
        <p:nvPicPr>
          <p:cNvPr id="179" name="Google Shape;179;p30" descr="DeathtoStock_Clementine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901429" y="1848255"/>
            <a:ext cx="1906621" cy="1394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800" dirty="0">
                <a:latin typeface="Cambria" pitchFamily="18" charset="0"/>
              </a:rPr>
              <a:t>VLADA CG</a:t>
            </a:r>
          </a:p>
          <a:p>
            <a:pPr algn="ctr"/>
            <a:r>
              <a:rPr lang="sr-Latn-CS" sz="1800" dirty="0">
                <a:latin typeface="Cambria" pitchFamily="18" charset="0"/>
              </a:rPr>
              <a:t>8 članova</a:t>
            </a:r>
          </a:p>
        </p:txBody>
      </p:sp>
      <p:sp>
        <p:nvSpPr>
          <p:cNvPr id="8" name="Oval 7"/>
          <p:cNvSpPr/>
          <p:nvPr/>
        </p:nvSpPr>
        <p:spPr>
          <a:xfrm>
            <a:off x="4267200" y="1598578"/>
            <a:ext cx="2039565" cy="1394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800" dirty="0">
                <a:latin typeface="Cambria" pitchFamily="18" charset="0"/>
              </a:rPr>
              <a:t>SINDIKATI</a:t>
            </a:r>
          </a:p>
          <a:p>
            <a:pPr algn="ctr"/>
            <a:r>
              <a:rPr lang="sr-Latn-CS" sz="1800" dirty="0">
                <a:latin typeface="Cambria" pitchFamily="18" charset="0"/>
              </a:rPr>
              <a:t>8 članova</a:t>
            </a:r>
          </a:p>
          <a:p>
            <a:pPr algn="ctr"/>
            <a:r>
              <a:rPr lang="sr-Latn-CS" sz="1800" dirty="0">
                <a:latin typeface="Cambria" pitchFamily="18" charset="0"/>
              </a:rPr>
              <a:t>USSCG 4 / SSCG 4</a:t>
            </a:r>
          </a:p>
        </p:txBody>
      </p:sp>
      <p:sp>
        <p:nvSpPr>
          <p:cNvPr id="9" name="Oval 8"/>
          <p:cNvSpPr/>
          <p:nvPr/>
        </p:nvSpPr>
        <p:spPr>
          <a:xfrm>
            <a:off x="3161488" y="3116093"/>
            <a:ext cx="2071993" cy="13942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700" dirty="0">
                <a:latin typeface="Cambria" pitchFamily="18" charset="0"/>
              </a:rPr>
              <a:t>POSLODAVCI</a:t>
            </a:r>
          </a:p>
          <a:p>
            <a:pPr algn="ctr"/>
            <a:r>
              <a:rPr lang="sr-Latn-CS" sz="1800" dirty="0">
                <a:latin typeface="Cambria" pitchFamily="18" charset="0"/>
              </a:rPr>
              <a:t>8 članova</a:t>
            </a:r>
          </a:p>
        </p:txBody>
      </p:sp>
      <p:sp>
        <p:nvSpPr>
          <p:cNvPr id="10" name="Google Shape;176;p30"/>
          <p:cNvSpPr txBox="1">
            <a:spLocks/>
          </p:cNvSpPr>
          <p:nvPr/>
        </p:nvSpPr>
        <p:spPr>
          <a:xfrm>
            <a:off x="6791738" y="2153055"/>
            <a:ext cx="1543879" cy="35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tabLst/>
              <a:defRPr/>
            </a:pPr>
            <a:r>
              <a:rPr lang="sr-Latn-CS" sz="1500" b="1" i="1" dirty="0">
                <a:solidFill>
                  <a:schemeClr val="dk1"/>
                </a:solidFill>
                <a:latin typeface="Cambria" pitchFamily="18" charset="0"/>
                <a:ea typeface="Inconsolata"/>
                <a:cs typeface="Inconsolata"/>
                <a:sym typeface="Inconsolata"/>
              </a:rPr>
              <a:t>Ravnoteža?</a:t>
            </a:r>
            <a:endParaRPr kumimoji="0" lang="sr-Latn-CS" sz="15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 pitchFamily="18" charset="0"/>
              <a:ea typeface="Inconsolata"/>
              <a:cs typeface="Inconsolata"/>
              <a:sym typeface="Inconsolat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589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400" b="1" dirty="0">
                <a:latin typeface="Cambria" pitchFamily="18" charset="0"/>
              </a:rPr>
              <a:t>Bipartitni socijalni dijalog</a:t>
            </a:r>
            <a:endParaRPr sz="2400" b="1" dirty="0">
              <a:latin typeface="Cambria" pitchFamily="18" charset="0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320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buNone/>
            </a:pPr>
            <a:r>
              <a:rPr lang="sr-Latn-CS" b="1" dirty="0">
                <a:solidFill>
                  <a:schemeClr val="bg2"/>
                </a:solidFill>
                <a:latin typeface="Cambria" pitchFamily="18" charset="0"/>
              </a:rPr>
              <a:t>GRANSKI KOLEKTIVNI UGOVORI</a:t>
            </a:r>
            <a:endParaRPr lang="sr-Latn-CS" dirty="0">
              <a:solidFill>
                <a:schemeClr val="bg2"/>
              </a:solidFill>
              <a:latin typeface="Cambria" pitchFamily="18" charset="0"/>
            </a:endParaRPr>
          </a:p>
          <a:p>
            <a:pPr eaLnBrk="1" hangingPunct="1">
              <a:buFont typeface="Webdings" pitchFamily="18" charset="2"/>
              <a:buNone/>
            </a:pPr>
            <a:endParaRPr lang="sr-Latn-CS" dirty="0">
              <a:solidFill>
                <a:schemeClr val="bg2"/>
              </a:solidFill>
              <a:latin typeface="Cambria" pitchFamily="18" charset="0"/>
            </a:endParaRPr>
          </a:p>
          <a:p>
            <a:pPr eaLnBrk="1" hangingPunct="1">
              <a:buNone/>
            </a:pPr>
            <a:r>
              <a:rPr lang="sr-Latn-CS" b="1" dirty="0">
                <a:solidFill>
                  <a:schemeClr val="bg2"/>
                </a:solidFill>
                <a:latin typeface="Cambria" pitchFamily="18" charset="0"/>
              </a:rPr>
              <a:t>KOLEKTIVNI UGOVORI KOD POSLODAVCA</a:t>
            </a:r>
            <a:r>
              <a:rPr lang="sr-Latn-CS" dirty="0">
                <a:solidFill>
                  <a:schemeClr val="bg2"/>
                </a:solidFill>
                <a:latin typeface="Cambria" pitchFamily="18" charset="0"/>
              </a:rPr>
              <a:t> </a:t>
            </a:r>
          </a:p>
          <a:p>
            <a:pPr eaLnBrk="1" hangingPunct="1">
              <a:buNone/>
            </a:pPr>
            <a:endParaRPr lang="sr-Latn-CS" dirty="0">
              <a:solidFill>
                <a:schemeClr val="bg2"/>
              </a:solidFill>
              <a:latin typeface="Cambria" pitchFamily="18" charset="0"/>
            </a:endParaRPr>
          </a:p>
          <a:p>
            <a:pPr eaLnBrk="1" hangingPunct="1">
              <a:buNone/>
            </a:pPr>
            <a:r>
              <a:rPr lang="sr-Latn-CS" b="1" dirty="0">
                <a:solidFill>
                  <a:schemeClr val="bg2"/>
                </a:solidFill>
                <a:latin typeface="Cambria" pitchFamily="18" charset="0"/>
              </a:rPr>
              <a:t>SPORAZUMI</a:t>
            </a:r>
          </a:p>
          <a:p>
            <a:pPr eaLnBrk="1" hangingPunct="1">
              <a:buNone/>
            </a:pPr>
            <a:endParaRPr lang="en-US" dirty="0">
              <a:solidFill>
                <a:schemeClr val="bg2"/>
              </a:solidFill>
              <a:latin typeface="Cambr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2" name="Google Shape;132;p25" descr="DeathtoStock_CreativeSpace4-11.45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2685">
            <a:off x="5492086" y="1042907"/>
            <a:ext cx="2825099" cy="1557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589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800" b="1" dirty="0">
                <a:latin typeface="Cambria" pitchFamily="18" charset="0"/>
              </a:rPr>
              <a:t>Primjeri dobre prakse</a:t>
            </a:r>
            <a:endParaRPr sz="2800" b="1" dirty="0">
              <a:latin typeface="Cambria" pitchFamily="18" charset="0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866375" y="1465634"/>
            <a:ext cx="3966600" cy="2977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r>
              <a:rPr lang="sr-Latn-CS" sz="1400" b="1" i="1" dirty="0">
                <a:latin typeface="Cambria" pitchFamily="18" charset="0"/>
              </a:rPr>
              <a:t>Sporazum o izmirivanju potraživanja po osnovu manje isplaćenog toplog obroka i regresa za 2010. – 17.04.2013.</a:t>
            </a: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r>
              <a:rPr lang="sr-Latn-CS" sz="1400" b="1" i="1" dirty="0">
                <a:latin typeface="Cambria" pitchFamily="18" charset="0"/>
              </a:rPr>
              <a:t>Komisija za suzbijanje sive ekonomije</a:t>
            </a: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r>
              <a:rPr lang="sr-Latn-CS" sz="1400" b="1" i="1" dirty="0">
                <a:latin typeface="Cambria" pitchFamily="18" charset="0"/>
              </a:rPr>
              <a:t>Zakon o izmjenama i dopunama Zakona o radu 2011.</a:t>
            </a: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r>
              <a:rPr lang="sr-Latn-CS" sz="1400" b="1" i="1" dirty="0">
                <a:latin typeface="Cambria" pitchFamily="18" charset="0"/>
              </a:rPr>
              <a:t>Opšti kolektivni ugovor 2014.</a:t>
            </a: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r>
              <a:rPr lang="sr-Latn-CS" sz="1400" b="1" i="1" dirty="0">
                <a:latin typeface="Cambria" pitchFamily="18" charset="0"/>
              </a:rPr>
              <a:t>Zakon o izmjenama i dopunama Zakona o reprezentativnosti sindikata</a:t>
            </a: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r>
              <a:rPr lang="sr-Latn-CS" sz="1400" b="1" i="1" dirty="0">
                <a:latin typeface="Cambria" pitchFamily="18" charset="0"/>
              </a:rPr>
              <a:t>Zakon o štrajku</a:t>
            </a: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r>
              <a:rPr lang="sr-Latn-CS" sz="1400" b="1" i="1" dirty="0">
                <a:latin typeface="Cambria" pitchFamily="18" charset="0"/>
              </a:rPr>
              <a:t>Minimalna zarada</a:t>
            </a: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r>
              <a:rPr lang="sr-Latn-CS" sz="1400" b="1" i="1" dirty="0">
                <a:latin typeface="Cambria" pitchFamily="18" charset="0"/>
              </a:rPr>
              <a:t>Novi Zakon o radu 2019</a:t>
            </a: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r>
              <a:rPr lang="sr-Latn-CS" sz="1400" b="1" i="1" dirty="0">
                <a:latin typeface="Cambria" pitchFamily="18" charset="0"/>
              </a:rPr>
              <a:t>Izmjene i dopune Zakona o PIO...</a:t>
            </a: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endParaRPr lang="sr-Latn-CS" sz="1400" b="1" i="1" dirty="0"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endParaRPr dirty="0"/>
          </a:p>
        </p:txBody>
      </p:sp>
      <p:pic>
        <p:nvPicPr>
          <p:cNvPr id="132" name="Google Shape;132;p25" descr="DeathtoStock_CreativeSpace4-11.45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2685">
            <a:off x="5487158" y="547376"/>
            <a:ext cx="2825099" cy="282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5898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800" b="1" dirty="0">
                <a:solidFill>
                  <a:schemeClr val="bg2"/>
                </a:solidFill>
                <a:latin typeface="Cambria" pitchFamily="18" charset="0"/>
              </a:rPr>
              <a:t>Barijere</a:t>
            </a:r>
            <a:endParaRPr sz="2800" b="1" dirty="0">
              <a:solidFill>
                <a:schemeClr val="bg2"/>
              </a:solidFill>
              <a:latin typeface="Cambria" pitchFamily="18" charset="0"/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866375" y="1465634"/>
            <a:ext cx="3966600" cy="2977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80000"/>
              </a:lnSpc>
              <a:buFont typeface="Webdings" pitchFamily="18" charset="2"/>
              <a:buChar char="ü"/>
            </a:pPr>
            <a:r>
              <a:rPr lang="sr-Latn-CS" sz="1400" dirty="0">
                <a:solidFill>
                  <a:schemeClr val="bg2"/>
                </a:solidFill>
                <a:latin typeface="Cambria" pitchFamily="18" charset="0"/>
              </a:rPr>
              <a:t>Nepostojanje kulture socijalnog dijaloga (najveći broj poslodavaca ne želi da zaključi kolektivni ugovor</a:t>
            </a:r>
            <a:r>
              <a:rPr lang="en-US" sz="1400" dirty="0">
                <a:solidFill>
                  <a:schemeClr val="bg2"/>
                </a:solidFill>
                <a:latin typeface="Cambria" pitchFamily="18" charset="0"/>
              </a:rPr>
              <a:t>)</a:t>
            </a:r>
            <a:endParaRPr lang="sr-Latn-CS" sz="1400" dirty="0">
              <a:solidFill>
                <a:schemeClr val="bg2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Font typeface="Webdings" pitchFamily="18" charset="2"/>
              <a:buChar char="ü"/>
            </a:pPr>
            <a:r>
              <a:rPr lang="sr-Latn-CS" sz="1400" dirty="0">
                <a:solidFill>
                  <a:schemeClr val="bg2"/>
                </a:solidFill>
                <a:latin typeface="Cambria" pitchFamily="18" charset="0"/>
              </a:rPr>
              <a:t>Nizak nivo industrijske demokratije 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sr-Latn-CS" sz="1400" dirty="0">
                <a:solidFill>
                  <a:schemeClr val="bg2"/>
                </a:solidFill>
                <a:latin typeface="Cambria" pitchFamily="18" charset="0"/>
              </a:rPr>
              <a:t>poslodavci sprječavaju osnivanje sindikata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sr-Latn-CS" sz="1400" dirty="0">
                <a:solidFill>
                  <a:schemeClr val="bg2"/>
                </a:solidFill>
                <a:latin typeface="Cambria" pitchFamily="18" charset="0"/>
              </a:rPr>
              <a:t>šikaniranje sidikalnih aktivista  (otkazi, disciplinske i krivične prijave, raspored na slabije plaćena radna mjesta, prijetnja tehnološkim viškom...)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r>
              <a:rPr lang="sr-Latn-CS" sz="1400" dirty="0">
                <a:solidFill>
                  <a:schemeClr val="bg2"/>
                </a:solidFill>
                <a:latin typeface="Cambria" pitchFamily="18" charset="0"/>
              </a:rPr>
              <a:t>(stopa sindikalizma: oko 3</a:t>
            </a:r>
            <a:r>
              <a:rPr lang="en-US" sz="1400" dirty="0">
                <a:solidFill>
                  <a:schemeClr val="bg2"/>
                </a:solidFill>
                <a:latin typeface="Cambria" pitchFamily="18" charset="0"/>
              </a:rPr>
              <a:t>5</a:t>
            </a:r>
            <a:r>
              <a:rPr lang="sr-Latn-CS" sz="1400" dirty="0">
                <a:solidFill>
                  <a:schemeClr val="bg2"/>
                </a:solidFill>
                <a:latin typeface="Cambria" pitchFamily="18" charset="0"/>
              </a:rPr>
              <a:t>% od ukupnog broja zaposlenih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ü"/>
            </a:pPr>
            <a:r>
              <a:rPr lang="sr-Latn-CS" sz="1400" dirty="0">
                <a:solidFill>
                  <a:schemeClr val="bg2"/>
                </a:solidFill>
                <a:latin typeface="Cambria" pitchFamily="18" charset="0"/>
              </a:rPr>
              <a:t>Slaba PREGOVARAČKA MOĆ sindikata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ü"/>
            </a:pPr>
            <a:r>
              <a:rPr lang="sr-Latn-CS" sz="1400" dirty="0">
                <a:solidFill>
                  <a:schemeClr val="bg2"/>
                </a:solidFill>
                <a:latin typeface="Cambria" pitchFamily="18" charset="0"/>
              </a:rPr>
              <a:t>Jednostrani raskid KU</a:t>
            </a:r>
          </a:p>
          <a:p>
            <a:pPr eaLnBrk="1" hangingPunct="1">
              <a:lnSpc>
                <a:spcPct val="80000"/>
              </a:lnSpc>
              <a:buFont typeface="Webdings" pitchFamily="18" charset="2"/>
              <a:buChar char="ü"/>
            </a:pPr>
            <a:r>
              <a:rPr lang="sr-Latn-CS" sz="1400" dirty="0">
                <a:solidFill>
                  <a:schemeClr val="bg2"/>
                </a:solidFill>
                <a:latin typeface="Cambria" pitchFamily="18" charset="0"/>
              </a:rPr>
              <a:t>Nepoštovanje obaveza iz KU </a:t>
            </a: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None/>
            </a:pPr>
            <a:endParaRPr lang="sr-Latn-CS" sz="1400" b="1" i="1" dirty="0">
              <a:solidFill>
                <a:schemeClr val="bg2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CCCC00"/>
              </a:buClr>
              <a:buFont typeface="Wingdings" pitchFamily="2" charset="2"/>
              <a:buChar char="v"/>
            </a:pPr>
            <a:endParaRPr dirty="0">
              <a:solidFill>
                <a:schemeClr val="bg2"/>
              </a:solidFill>
            </a:endParaRPr>
          </a:p>
        </p:txBody>
      </p:sp>
      <p:pic>
        <p:nvPicPr>
          <p:cNvPr id="132" name="Google Shape;132;p25" descr="DeathtoStock_CreativeSpace4-11.45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2685">
            <a:off x="5487158" y="547376"/>
            <a:ext cx="2825099" cy="282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ctrTitle"/>
          </p:nvPr>
        </p:nvSpPr>
        <p:spPr>
          <a:xfrm>
            <a:off x="2703525" y="1939046"/>
            <a:ext cx="3486300" cy="9565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Cambria" pitchFamily="18" charset="0"/>
              </a:rPr>
              <a:t>2</a:t>
            </a:r>
            <a:r>
              <a:rPr lang="en" dirty="0">
                <a:solidFill>
                  <a:schemeClr val="tx1"/>
                </a:solidFill>
              </a:rPr>
              <a:t>.</a:t>
            </a:r>
            <a:br>
              <a:rPr lang="en" dirty="0"/>
            </a:br>
            <a:r>
              <a:rPr lang="sr-Latn-ME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Kolektivno pregovaranje</a:t>
            </a:r>
            <a:endParaRPr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866375" y="551233"/>
            <a:ext cx="5626200" cy="664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>
                <a:latin typeface="Cambria" pitchFamily="18" charset="0"/>
              </a:rPr>
              <a:t>Kolektivni ugovori</a:t>
            </a:r>
            <a:endParaRPr sz="3000" b="1" dirty="0">
              <a:latin typeface="Cambria" pitchFamily="18" charset="0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r-Latn-CS" sz="1600" b="1" dirty="0">
                <a:latin typeface="Cambria" pitchFamily="18" charset="0"/>
              </a:rPr>
              <a:t>Kolektivno pregovaranje - Najčešća forma socijalnog dijaloga koji za cilj ima zaključivanje kolektivnih ugovora</a:t>
            </a:r>
          </a:p>
          <a:p>
            <a:pPr marL="0" lvl="0" indent="0">
              <a:buNone/>
            </a:pPr>
            <a:endParaRPr lang="sr-Latn-CS" sz="1600" b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sr-Latn-CS" sz="1600" b="1" dirty="0">
                <a:latin typeface="Cambria" pitchFamily="18" charset="0"/>
              </a:rPr>
              <a:t>Kolektivni ugovori predstavljaju najvažnije autonomne izvore radnog prava u kojima do izražaja dolazi socijalno partnerstvo</a:t>
            </a:r>
          </a:p>
          <a:p>
            <a:pPr marL="0" lvl="0" indent="0">
              <a:buNone/>
            </a:pPr>
            <a:endParaRPr lang="sr-Latn-CS" sz="1600" b="1" dirty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sr-Latn-CS" sz="1600" b="1" dirty="0">
                <a:latin typeface="Cambria" pitchFamily="18" charset="0"/>
              </a:rPr>
              <a:t>Zaključuju se u pisanoj formi između poslodavaca i sindikata (nekada i Vlade) i njima se uređuju odnosi između zaposlenih i poslodavaca</a:t>
            </a:r>
            <a:endParaRPr sz="1600" b="1" dirty="0">
              <a:latin typeface="Cambria" pitchFamily="18" charset="0"/>
            </a:endParaRPr>
          </a:p>
        </p:txBody>
      </p:sp>
      <p:pic>
        <p:nvPicPr>
          <p:cNvPr id="287" name="Google Shape;287;p39" descr="Death_to_stock_communicate_hands_8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3228">
            <a:off x="6804032" y="519116"/>
            <a:ext cx="1607232" cy="160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866375" y="551233"/>
            <a:ext cx="5626200" cy="664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>
                <a:latin typeface="Cambria" pitchFamily="18" charset="0"/>
              </a:rPr>
              <a:t>Kolektivni ugovori</a:t>
            </a:r>
            <a:endParaRPr sz="3000" b="1" dirty="0">
              <a:latin typeface="Cambria" pitchFamily="18" charset="0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Wingdings" pitchFamily="2" charset="2"/>
              <a:buChar char="v"/>
            </a:pPr>
            <a:r>
              <a:rPr lang="sr-Latn-CS" b="1" dirty="0">
                <a:latin typeface="Cambria" pitchFamily="18" charset="0"/>
              </a:rPr>
              <a:t> Detaljnije se uređuju:</a:t>
            </a:r>
          </a:p>
          <a:p>
            <a:pPr marL="0" lvl="0" indent="0">
              <a:buFont typeface="Wingdings" pitchFamily="2" charset="2"/>
              <a:buChar char="§"/>
            </a:pPr>
            <a:r>
              <a:rPr lang="sr-Latn-CS" b="1" dirty="0">
                <a:latin typeface="Cambria" pitchFamily="18" charset="0"/>
              </a:rPr>
              <a:t> prava obaveze i odgovornosti zaposlenih (normativni dio) – djeluju erga omnes</a:t>
            </a:r>
          </a:p>
          <a:p>
            <a:pPr marL="0" lvl="0" indent="0">
              <a:buFont typeface="Wingdings" pitchFamily="2" charset="2"/>
              <a:buChar char="§"/>
            </a:pPr>
            <a:r>
              <a:rPr lang="sr-Latn-CS" b="1" dirty="0">
                <a:latin typeface="Cambria" pitchFamily="18" charset="0"/>
              </a:rPr>
              <a:t> međusobna prava i obaveze potpisnika KU (obligacioni dio) – djeluju inter partes</a:t>
            </a:r>
          </a:p>
          <a:p>
            <a:pPr marL="0" lvl="0" indent="0">
              <a:buNone/>
            </a:pPr>
            <a:endParaRPr lang="sr-Latn-CS" sz="500" b="1" dirty="0">
              <a:latin typeface="Cambria" pitchFamily="18" charset="0"/>
            </a:endParaRPr>
          </a:p>
          <a:p>
            <a:pPr marL="0" lvl="0" indent="0">
              <a:buFont typeface="Wingdings" pitchFamily="2" charset="2"/>
              <a:buChar char="v"/>
            </a:pPr>
            <a:r>
              <a:rPr lang="sr-Latn-CS" b="1" dirty="0">
                <a:latin typeface="Cambria" pitchFamily="18" charset="0"/>
              </a:rPr>
              <a:t> Vodeći računa o pravnoj hijerarhiji, KU moraju biti u saglasnosti sa Ustavom i zakonom (ograničena autonomija ugovornih strana), ali prava zaposlenih u istima mogu biti u većem obimu od onih u zakonu</a:t>
            </a:r>
          </a:p>
          <a:p>
            <a:pPr marL="0" lvl="0" indent="0">
              <a:buFontTx/>
              <a:buChar char="-"/>
            </a:pPr>
            <a:endParaRPr b="1" dirty="0">
              <a:latin typeface="Cambria" pitchFamily="18" charset="0"/>
            </a:endParaRPr>
          </a:p>
        </p:txBody>
      </p:sp>
      <p:pic>
        <p:nvPicPr>
          <p:cNvPr id="287" name="Google Shape;287;p39" descr="Death_to_stock_communicate_hands_8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3228">
            <a:off x="6804032" y="519116"/>
            <a:ext cx="1607232" cy="160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66375" y="538263"/>
            <a:ext cx="7567800" cy="6775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500" b="1" dirty="0">
                <a:latin typeface="Cambria" pitchFamily="18" charset="0"/>
              </a:rPr>
              <a:t>Klasifikacija</a:t>
            </a:r>
            <a:endParaRPr sz="3500" b="1" dirty="0">
              <a:latin typeface="Cambria" pitchFamily="18" charset="0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b="1" dirty="0">
                <a:latin typeface="Cambria" pitchFamily="18" charset="0"/>
              </a:rPr>
              <a:t>Prema nivou na kojem se zaključuju: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b="1" dirty="0">
                <a:latin typeface="Cambria" pitchFamily="18" charset="0"/>
              </a:rPr>
              <a:t> Opšti kolektivni ugovor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b="1" dirty="0">
                <a:latin typeface="Cambria" pitchFamily="18" charset="0"/>
              </a:rPr>
              <a:t>Granski kolektivni ugovor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b="1" dirty="0">
                <a:latin typeface="Cambria" pitchFamily="18" charset="0"/>
              </a:rPr>
              <a:t>Kolektivni ugovor kod poslodavca</a:t>
            </a:r>
            <a:endParaRPr b="1" dirty="0">
              <a:latin typeface="Cambria" pitchFamily="18" charset="0"/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3430687" y="1331672"/>
            <a:ext cx="2439300" cy="3253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b="1" dirty="0">
                <a:latin typeface="Cambria" pitchFamily="18" charset="0"/>
              </a:rPr>
              <a:t>Prema vremenskom periodu na koji se zaključuju:</a:t>
            </a:r>
          </a:p>
          <a:p>
            <a:pPr marL="0" indent="0">
              <a:buFont typeface="Wingdings" pitchFamily="2" charset="2"/>
              <a:buChar char="ü"/>
            </a:pPr>
            <a:r>
              <a:rPr lang="sr-Latn-CS" b="1" dirty="0">
                <a:latin typeface="Cambria" pitchFamily="18" charset="0"/>
              </a:rPr>
              <a:t>Ugovori na određeno vrijeme</a:t>
            </a:r>
          </a:p>
          <a:p>
            <a:pPr marL="0" indent="0">
              <a:buFont typeface="Wingdings" pitchFamily="2" charset="2"/>
              <a:buChar char="ü"/>
            </a:pPr>
            <a:r>
              <a:rPr lang="sr-Latn-CS" b="1" dirty="0">
                <a:latin typeface="Cambria" pitchFamily="18" charset="0"/>
              </a:rPr>
              <a:t>Ugovori na neodređeno vrijeme</a:t>
            </a:r>
          </a:p>
          <a:p>
            <a:pPr marL="0" indent="0">
              <a:buFont typeface="Wingdings" pitchFamily="2" charset="2"/>
              <a:buChar char="ü"/>
            </a:pPr>
            <a:r>
              <a:rPr lang="sr-Latn-CS" b="1" dirty="0">
                <a:latin typeface="Cambria" pitchFamily="18" charset="0"/>
              </a:rPr>
              <a:t>Ugovori sa uslovnim rokovima važenja </a:t>
            </a:r>
            <a:endParaRPr b="1" dirty="0">
              <a:latin typeface="Cambria" pitchFamily="18" charset="0"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246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b="1" dirty="0">
                <a:latin typeface="Cambria" pitchFamily="18" charset="0"/>
              </a:rPr>
              <a:t>Prema (broju) potpisnicima:</a:t>
            </a:r>
            <a:endParaRPr b="1" dirty="0">
              <a:latin typeface="Cambr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b="1" dirty="0">
                <a:latin typeface="Cambria" pitchFamily="18" charset="0"/>
              </a:rPr>
              <a:t>Bipartitni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b="1" dirty="0">
                <a:latin typeface="Cambria" pitchFamily="18" charset="0"/>
              </a:rPr>
              <a:t>Tripartitni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sr-Latn-CS" b="1" dirty="0">
                <a:latin typeface="Cambria" pitchFamily="18" charset="0"/>
              </a:rPr>
              <a:t>multipartitni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CS" b="1" dirty="0">
              <a:latin typeface="Cambr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sr-Latn-CS" b="1" dirty="0">
                <a:latin typeface="Cambria" pitchFamily="18" charset="0"/>
              </a:rPr>
              <a:t>Napomena: subjekti KU zavise od nivoa kolektivnog pregovaranja i djelatnosti</a:t>
            </a:r>
            <a:endParaRPr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Cambria" pitchFamily="18" charset="0"/>
              </a:rPr>
              <a:t>1.</a:t>
            </a:r>
            <a:endParaRPr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800" b="1" dirty="0">
                <a:latin typeface="Cambria" pitchFamily="18" charset="0"/>
              </a:rPr>
              <a:t>SOCIJALNI DIJALOG</a:t>
            </a:r>
            <a:endParaRPr sz="28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ctrTitle" idx="4294967295"/>
          </p:nvPr>
        </p:nvSpPr>
        <p:spPr>
          <a:xfrm>
            <a:off x="1006725" y="804154"/>
            <a:ext cx="4786500" cy="6095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200" b="1" dirty="0">
                <a:latin typeface="Cambria" pitchFamily="18" charset="0"/>
              </a:rPr>
              <a:t>Principi kolektivnog pregovaranja</a:t>
            </a:r>
            <a:endParaRPr sz="2200" b="1" dirty="0">
              <a:latin typeface="Cambria" pitchFamily="18" charset="0"/>
            </a:endParaRPr>
          </a:p>
        </p:txBody>
      </p:sp>
      <p:pic>
        <p:nvPicPr>
          <p:cNvPr id="179" name="Google Shape;179;p30" descr="DeathtoStock_Clementine10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3228">
            <a:off x="6804530" y="525142"/>
            <a:ext cx="1607232" cy="15695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901429" y="1848255"/>
            <a:ext cx="1906621" cy="1186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800" dirty="0">
                <a:latin typeface="Cambria" pitchFamily="18" charset="0"/>
              </a:rPr>
              <a:t>Dobra vjera</a:t>
            </a:r>
          </a:p>
        </p:txBody>
      </p:sp>
      <p:sp>
        <p:nvSpPr>
          <p:cNvPr id="8" name="Oval 7"/>
          <p:cNvSpPr/>
          <p:nvPr/>
        </p:nvSpPr>
        <p:spPr>
          <a:xfrm>
            <a:off x="4215319" y="1598578"/>
            <a:ext cx="2211421" cy="1170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800" dirty="0">
                <a:latin typeface="Cambria" pitchFamily="18" charset="0"/>
              </a:rPr>
              <a:t>dobrovoljnost</a:t>
            </a:r>
          </a:p>
        </p:txBody>
      </p:sp>
      <p:sp>
        <p:nvSpPr>
          <p:cNvPr id="9" name="Oval 8"/>
          <p:cNvSpPr/>
          <p:nvPr/>
        </p:nvSpPr>
        <p:spPr>
          <a:xfrm>
            <a:off x="2808052" y="3116093"/>
            <a:ext cx="2425430" cy="11511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700" dirty="0">
                <a:latin typeface="Cambria" pitchFamily="18" charset="0"/>
              </a:rPr>
              <a:t>Ravnopravnost strana </a:t>
            </a:r>
            <a:endParaRPr lang="sr-Latn-CS" sz="1800" dirty="0">
              <a:latin typeface="Cambria" pitchFamily="18" charset="0"/>
            </a:endParaRPr>
          </a:p>
        </p:txBody>
      </p:sp>
      <p:sp>
        <p:nvSpPr>
          <p:cNvPr id="10" name="Google Shape;176;p30"/>
          <p:cNvSpPr txBox="1">
            <a:spLocks/>
          </p:cNvSpPr>
          <p:nvPr/>
        </p:nvSpPr>
        <p:spPr>
          <a:xfrm>
            <a:off x="6791738" y="2153055"/>
            <a:ext cx="1543879" cy="35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consolata"/>
              <a:buNone/>
              <a:tabLst/>
              <a:defRPr/>
            </a:pPr>
            <a:r>
              <a:rPr lang="sr-Latn-CS" sz="1500" b="1" i="1" dirty="0">
                <a:solidFill>
                  <a:schemeClr val="dk1"/>
                </a:solidFill>
                <a:latin typeface="Cambria" pitchFamily="18" charset="0"/>
                <a:ea typeface="Inconsolata"/>
                <a:cs typeface="Inconsolata"/>
                <a:sym typeface="Inconsolata"/>
              </a:rPr>
              <a:t>Ravnoteža?</a:t>
            </a:r>
            <a:endParaRPr kumimoji="0" lang="sr-Latn-CS" sz="15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 pitchFamily="18" charset="0"/>
              <a:ea typeface="Inconsolata"/>
              <a:cs typeface="Inconsolata"/>
              <a:sym typeface="Inconsolat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95480" y="2966936"/>
            <a:ext cx="2201694" cy="1186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800" dirty="0">
                <a:latin typeface="Cambria" pitchFamily="18" charset="0"/>
              </a:rPr>
              <a:t>Zajednička odgovornost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>
            <a:spLocks noGrp="1"/>
          </p:cNvSpPr>
          <p:nvPr>
            <p:ph type="title" idx="4294967295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4000" b="1" dirty="0">
                <a:latin typeface="Cambria" panose="02040503050406030204" pitchFamily="18" charset="0"/>
                <a:ea typeface="Cambria" panose="02040503050406030204" pitchFamily="18" charset="0"/>
              </a:rPr>
              <a:t>Mapa puta 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2" name="Google Shape;352;p43"/>
          <p:cNvSpPr/>
          <p:nvPr/>
        </p:nvSpPr>
        <p:spPr>
          <a:xfrm>
            <a:off x="0" y="22948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3"/>
          <p:cNvSpPr/>
          <p:nvPr/>
        </p:nvSpPr>
        <p:spPr>
          <a:xfrm>
            <a:off x="0" y="22948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354;p43"/>
          <p:cNvGrpSpPr/>
          <p:nvPr/>
        </p:nvGrpSpPr>
        <p:grpSpPr>
          <a:xfrm>
            <a:off x="1786339" y="1627201"/>
            <a:ext cx="473400" cy="473400"/>
            <a:chOff x="1786339" y="1703401"/>
            <a:chExt cx="473400" cy="473400"/>
          </a:xfrm>
        </p:grpSpPr>
        <p:sp>
          <p:nvSpPr>
            <p:cNvPr id="355" name="Google Shape;355;p43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56" name="Google Shape;356;p43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1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3" name="Google Shape;357;p43"/>
          <p:cNvGrpSpPr/>
          <p:nvPr/>
        </p:nvGrpSpPr>
        <p:grpSpPr>
          <a:xfrm>
            <a:off x="3814414" y="1627201"/>
            <a:ext cx="473400" cy="473400"/>
            <a:chOff x="3814414" y="1703401"/>
            <a:chExt cx="473400" cy="473400"/>
          </a:xfrm>
        </p:grpSpPr>
        <p:sp>
          <p:nvSpPr>
            <p:cNvPr id="358" name="Google Shape;358;p43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59" name="Google Shape;359;p43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3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4" name="Google Shape;360;p43"/>
          <p:cNvGrpSpPr/>
          <p:nvPr/>
        </p:nvGrpSpPr>
        <p:grpSpPr>
          <a:xfrm>
            <a:off x="5842489" y="1627201"/>
            <a:ext cx="473400" cy="473400"/>
            <a:chOff x="5842489" y="1703401"/>
            <a:chExt cx="473400" cy="473400"/>
          </a:xfrm>
        </p:grpSpPr>
        <p:sp>
          <p:nvSpPr>
            <p:cNvPr id="361" name="Google Shape;361;p43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62" name="Google Shape;362;p43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5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5" name="Google Shape;363;p43"/>
          <p:cNvGrpSpPr/>
          <p:nvPr/>
        </p:nvGrpSpPr>
        <p:grpSpPr>
          <a:xfrm>
            <a:off x="6880814" y="3500100"/>
            <a:ext cx="473400" cy="473400"/>
            <a:chOff x="6880814" y="3576300"/>
            <a:chExt cx="473400" cy="473400"/>
          </a:xfrm>
        </p:grpSpPr>
        <p:sp>
          <p:nvSpPr>
            <p:cNvPr id="364" name="Google Shape;364;p43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65" name="Google Shape;365;p43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6</a:t>
              </a:r>
              <a:endParaRPr sz="6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6" name="Google Shape;366;p43"/>
          <p:cNvGrpSpPr/>
          <p:nvPr/>
        </p:nvGrpSpPr>
        <p:grpSpPr>
          <a:xfrm>
            <a:off x="4852739" y="3500100"/>
            <a:ext cx="473400" cy="473400"/>
            <a:chOff x="4852739" y="3576300"/>
            <a:chExt cx="473400" cy="473400"/>
          </a:xfrm>
        </p:grpSpPr>
        <p:sp>
          <p:nvSpPr>
            <p:cNvPr id="367" name="Google Shape;367;p43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68" name="Google Shape;368;p43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4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grpSp>
        <p:nvGrpSpPr>
          <p:cNvPr id="7" name="Google Shape;369;p43"/>
          <p:cNvGrpSpPr/>
          <p:nvPr/>
        </p:nvGrpSpPr>
        <p:grpSpPr>
          <a:xfrm>
            <a:off x="2824664" y="3500100"/>
            <a:ext cx="473400" cy="473400"/>
            <a:chOff x="2824664" y="3576300"/>
            <a:chExt cx="473400" cy="473400"/>
          </a:xfrm>
        </p:grpSpPr>
        <p:sp>
          <p:nvSpPr>
            <p:cNvPr id="370" name="Google Shape;370;p43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71" name="Google Shape;371;p43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2</a:t>
              </a:r>
              <a:endParaRPr sz="6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sp>
        <p:nvSpPr>
          <p:cNvPr id="372" name="Google Shape;372;p43"/>
          <p:cNvSpPr txBox="1"/>
          <p:nvPr/>
        </p:nvSpPr>
        <p:spPr>
          <a:xfrm>
            <a:off x="1379850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9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Preduslov: postojanje sindikata (na svim nivoima</a:t>
            </a:r>
            <a:r>
              <a:rPr lang="sr-Latn-ME" sz="9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rPr>
              <a:t>)</a:t>
            </a:r>
            <a:endParaRPr sz="900" dirty="0">
              <a:solidFill>
                <a:schemeClr val="dk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73" name="Google Shape;373;p43"/>
          <p:cNvSpPr txBox="1"/>
          <p:nvPr/>
        </p:nvSpPr>
        <p:spPr>
          <a:xfrm>
            <a:off x="3377205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9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Priprema pregovaračkog procesa i inicijalnog teksta</a:t>
            </a:r>
            <a:endParaRPr sz="9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374" name="Google Shape;374;p43"/>
          <p:cNvSpPr txBox="1"/>
          <p:nvPr/>
        </p:nvSpPr>
        <p:spPr>
          <a:xfrm>
            <a:off x="5477460" y="1086851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9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Inicijalni sastanak pregovaračkih timova</a:t>
            </a:r>
            <a:endParaRPr sz="9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375" name="Google Shape;375;p43"/>
          <p:cNvSpPr txBox="1"/>
          <p:nvPr/>
        </p:nvSpPr>
        <p:spPr>
          <a:xfrm>
            <a:off x="241817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9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Dokazivanje reprezentativnosti u skladu sa Zakonom</a:t>
            </a:r>
            <a:endParaRPr sz="9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376" name="Google Shape;376;p43"/>
          <p:cNvSpPr txBox="1"/>
          <p:nvPr/>
        </p:nvSpPr>
        <p:spPr>
          <a:xfrm>
            <a:off x="444625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9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Podnošenje zahtjeva za otpočinjanje pregovora</a:t>
            </a:r>
            <a:endParaRPr sz="9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377" name="Google Shape;377;p43"/>
          <p:cNvSpPr txBox="1"/>
          <p:nvPr/>
        </p:nvSpPr>
        <p:spPr>
          <a:xfrm>
            <a:off x="647433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9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Otpočinjanje pregovoračkog procesa</a:t>
            </a:r>
            <a:endParaRPr sz="9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grpSp>
        <p:nvGrpSpPr>
          <p:cNvPr id="8" name="Google Shape;360;p43"/>
          <p:cNvGrpSpPr/>
          <p:nvPr/>
        </p:nvGrpSpPr>
        <p:grpSpPr>
          <a:xfrm>
            <a:off x="7819662" y="1650742"/>
            <a:ext cx="473400" cy="473400"/>
            <a:chOff x="5842489" y="1703401"/>
            <a:chExt cx="473400" cy="473400"/>
          </a:xfrm>
        </p:grpSpPr>
        <p:sp>
          <p:nvSpPr>
            <p:cNvPr id="34" name="Google Shape;361;p43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35" name="Google Shape;362;p43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 dirty="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</p:grpSp>
      <p:sp>
        <p:nvSpPr>
          <p:cNvPr id="36" name="Google Shape;374;p43"/>
          <p:cNvSpPr txBox="1"/>
          <p:nvPr/>
        </p:nvSpPr>
        <p:spPr>
          <a:xfrm>
            <a:off x="7346112" y="1153964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900" b="1" dirty="0">
                <a:solidFill>
                  <a:schemeClr val="dk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Okončanje pregovora i potpisivanje KU</a:t>
            </a:r>
            <a:endParaRPr sz="900" b="1" dirty="0">
              <a:solidFill>
                <a:schemeClr val="dk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5"/>
          <p:cNvSpPr txBox="1">
            <a:spLocks noGrp="1"/>
          </p:cNvSpPr>
          <p:nvPr>
            <p:ph type="title" idx="4294967295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SWO</a:t>
            </a:r>
            <a:r>
              <a:rPr lang="sr-Latn-ME" sz="3600" b="1" dirty="0">
                <a:latin typeface="Cambria" panose="02040503050406030204" pitchFamily="18" charset="0"/>
                <a:ea typeface="Cambria" panose="02040503050406030204" pitchFamily="18" charset="0"/>
              </a:rPr>
              <a:t>T Analiza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1" name="Google Shape;391;p45"/>
          <p:cNvSpPr/>
          <p:nvPr/>
        </p:nvSpPr>
        <p:spPr>
          <a:xfrm>
            <a:off x="968150" y="1353375"/>
            <a:ext cx="3538800" cy="133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SNAGA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STRENGTHS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392" name="Google Shape;392;p45"/>
          <p:cNvSpPr/>
          <p:nvPr/>
        </p:nvSpPr>
        <p:spPr>
          <a:xfrm>
            <a:off x="4653268" y="1341862"/>
            <a:ext cx="3538800" cy="133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ME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SLABOSTI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WEAKNESSES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393" name="Google Shape;393;p45"/>
          <p:cNvSpPr/>
          <p:nvPr/>
        </p:nvSpPr>
        <p:spPr>
          <a:xfrm>
            <a:off x="969505" y="2840372"/>
            <a:ext cx="3538800" cy="133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Pangolin"/>
              <a:ea typeface="Pangolin"/>
              <a:cs typeface="Pangolin"/>
              <a:sym typeface="Pangoli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C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ŠANSE</a:t>
            </a:r>
            <a:endParaRPr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OPPORTUNITIES</a:t>
            </a:r>
            <a:endParaRPr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394" name="Google Shape;394;p45"/>
          <p:cNvSpPr/>
          <p:nvPr/>
        </p:nvSpPr>
        <p:spPr>
          <a:xfrm>
            <a:off x="4653268" y="2832801"/>
            <a:ext cx="3538800" cy="133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ME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PRIJETNJE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THREATS</a:t>
            </a:r>
            <a:endParaRPr sz="2000" b="1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395" name="Google Shape;395;p45"/>
          <p:cNvSpPr/>
          <p:nvPr/>
        </p:nvSpPr>
        <p:spPr>
          <a:xfrm>
            <a:off x="3491063" y="1668853"/>
            <a:ext cx="2033400" cy="2033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5"/>
          <p:cNvSpPr/>
          <p:nvPr/>
        </p:nvSpPr>
        <p:spPr>
          <a:xfrm rot="5400000">
            <a:off x="3637752" y="1668853"/>
            <a:ext cx="2033400" cy="2033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5"/>
          <p:cNvSpPr/>
          <p:nvPr/>
        </p:nvSpPr>
        <p:spPr>
          <a:xfrm rot="10800000">
            <a:off x="3637752" y="1816706"/>
            <a:ext cx="2033400" cy="2033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5"/>
          <p:cNvSpPr/>
          <p:nvPr/>
        </p:nvSpPr>
        <p:spPr>
          <a:xfrm rot="-5400000">
            <a:off x="3491063" y="1816706"/>
            <a:ext cx="2033400" cy="2033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5"/>
          <p:cNvSpPr/>
          <p:nvPr/>
        </p:nvSpPr>
        <p:spPr>
          <a:xfrm>
            <a:off x="4035421" y="2093027"/>
            <a:ext cx="222386" cy="3346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consolata"/>
              </a:rPr>
              <a:t>S</a:t>
            </a:r>
          </a:p>
        </p:txBody>
      </p:sp>
      <p:sp>
        <p:nvSpPr>
          <p:cNvPr id="400" name="Google Shape;400;p45"/>
          <p:cNvSpPr/>
          <p:nvPr/>
        </p:nvSpPr>
        <p:spPr>
          <a:xfrm>
            <a:off x="4889856" y="2099521"/>
            <a:ext cx="252002" cy="3237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consolata"/>
              </a:rPr>
              <a:t>W</a:t>
            </a:r>
          </a:p>
        </p:txBody>
      </p:sp>
      <p:sp>
        <p:nvSpPr>
          <p:cNvPr id="401" name="Google Shape;401;p45"/>
          <p:cNvSpPr/>
          <p:nvPr/>
        </p:nvSpPr>
        <p:spPr>
          <a:xfrm>
            <a:off x="4006324" y="3023820"/>
            <a:ext cx="241611" cy="33461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consolata"/>
              </a:rPr>
              <a:t>O</a:t>
            </a:r>
          </a:p>
        </p:txBody>
      </p:sp>
      <p:sp>
        <p:nvSpPr>
          <p:cNvPr id="402" name="Google Shape;402;p45"/>
          <p:cNvSpPr/>
          <p:nvPr/>
        </p:nvSpPr>
        <p:spPr>
          <a:xfrm>
            <a:off x="4985981" y="3030314"/>
            <a:ext cx="235375" cy="32370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Inconsolata"/>
              </a:rPr>
              <a:t>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866374" y="1465634"/>
            <a:ext cx="4127157" cy="2977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80000"/>
              </a:lnSpc>
              <a:buClr>
                <a:srgbClr val="CCCC00"/>
              </a:buClr>
              <a:buNone/>
            </a:pPr>
            <a:endParaRPr lang="sr-Latn-CS" sz="1400" b="1" i="1" dirty="0">
              <a:solidFill>
                <a:schemeClr val="bg2"/>
              </a:solidFill>
              <a:latin typeface="Cambria" pitchFamily="18" charset="0"/>
            </a:endParaRPr>
          </a:p>
          <a:p>
            <a:pPr algn="ctr" eaLnBrk="1" hangingPunct="1">
              <a:lnSpc>
                <a:spcPct val="80000"/>
              </a:lnSpc>
              <a:buClr>
                <a:srgbClr val="CCCC00"/>
              </a:buClr>
              <a:buNone/>
            </a:pPr>
            <a:r>
              <a:rPr lang="sr-Latn-CS" sz="3000" b="1" dirty="0">
                <a:solidFill>
                  <a:schemeClr val="bg2"/>
                </a:solidFill>
                <a:latin typeface="Cambria" pitchFamily="18" charset="0"/>
              </a:rPr>
              <a:t>Pregovaračka moć i snaga sindikata leže u članstvu (brojnost, jedinstvo, solidarnost)</a:t>
            </a:r>
            <a:endParaRPr sz="3000" b="1" dirty="0">
              <a:solidFill>
                <a:schemeClr val="bg2"/>
              </a:solidFill>
              <a:latin typeface="Cambria" pitchFamily="18" charset="0"/>
            </a:endParaRPr>
          </a:p>
        </p:txBody>
      </p:sp>
      <p:pic>
        <p:nvPicPr>
          <p:cNvPr id="132" name="Google Shape;132;p25" descr="DeathtoStock_CreativeSpace4-11.45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2685">
            <a:off x="5488039" y="550048"/>
            <a:ext cx="2825099" cy="2770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866375" y="551233"/>
            <a:ext cx="5626200" cy="6645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000" b="1" dirty="0">
                <a:latin typeface="Cambria" pitchFamily="18" charset="0"/>
              </a:rPr>
              <a:t>Faze i tehnike pregovaranja </a:t>
            </a:r>
            <a:endParaRPr sz="3000" b="1" dirty="0">
              <a:latin typeface="Cambria" pitchFamily="18" charset="0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Wingdings" pitchFamily="2" charset="2"/>
              <a:buChar char="v"/>
            </a:pPr>
            <a:r>
              <a:rPr lang="sr-Latn-CS" b="1" dirty="0">
                <a:latin typeface="Cambria" pitchFamily="18" charset="0"/>
              </a:rPr>
              <a:t> Faze pregovaranja: međusobno upoznavanje; izjava o ciljevima; otpočinjanje pregovora; trenutak krize; dogovor</a:t>
            </a:r>
          </a:p>
          <a:p>
            <a:pPr marL="0" lvl="0" indent="0">
              <a:buFont typeface="Wingdings" pitchFamily="2" charset="2"/>
              <a:buChar char="v"/>
            </a:pPr>
            <a:endParaRPr lang="sr-Latn-CS" b="1" dirty="0">
              <a:latin typeface="Cambria" pitchFamily="18" charset="0"/>
            </a:endParaRPr>
          </a:p>
          <a:p>
            <a:pPr marL="0" lvl="0" indent="0">
              <a:buFont typeface="Wingdings" pitchFamily="2" charset="2"/>
              <a:buChar char="v"/>
            </a:pPr>
            <a:r>
              <a:rPr lang="sr-Latn-CS" b="1">
                <a:latin typeface="Cambria" pitchFamily="18" charset="0"/>
              </a:rPr>
              <a:t>Tehnike pregovaranja: prije otpočinjanja pregovora; na početku pregovora; za vrijeme trajanja pregovora; prilikom postizanja dogovora; nakon pregovaranja</a:t>
            </a:r>
            <a:endParaRPr lang="sr-Latn-CS" b="1" dirty="0">
              <a:latin typeface="Cambria" pitchFamily="18" charset="0"/>
            </a:endParaRPr>
          </a:p>
          <a:p>
            <a:pPr marL="0" lvl="0" indent="0">
              <a:buFontTx/>
              <a:buChar char="-"/>
            </a:pPr>
            <a:endParaRPr b="1" dirty="0">
              <a:latin typeface="Cambria" pitchFamily="18" charset="0"/>
            </a:endParaRPr>
          </a:p>
        </p:txBody>
      </p:sp>
      <p:pic>
        <p:nvPicPr>
          <p:cNvPr id="287" name="Google Shape;287;p39" descr="Death_to_stock_communicate_hands_8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3228">
            <a:off x="6804032" y="519116"/>
            <a:ext cx="1607232" cy="1609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 idx="4294967295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Kako do rješenja/kompromisa</a:t>
            </a:r>
            <a:endParaRPr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5" name="Google Shape;145;p27"/>
          <p:cNvSpPr/>
          <p:nvPr/>
        </p:nvSpPr>
        <p:spPr>
          <a:xfrm>
            <a:off x="1742191" y="1354525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b="1" dirty="0">
                <a:solidFill>
                  <a:srgbClr val="0B5394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Postoje li zajednički imenitelji?</a:t>
            </a:r>
            <a:endParaRPr b="1" dirty="0">
              <a:solidFill>
                <a:srgbClr val="0B5394"/>
              </a:solidFill>
              <a:latin typeface="Cambria" pitchFamily="18" charset="0"/>
              <a:ea typeface="Pangolin"/>
              <a:cs typeface="Pangolin"/>
              <a:sym typeface="Pangolin"/>
            </a:endParaRPr>
          </a:p>
        </p:txBody>
      </p:sp>
      <p:sp>
        <p:nvSpPr>
          <p:cNvPr id="146" name="Google Shape;146;p27"/>
          <p:cNvSpPr/>
          <p:nvPr/>
        </p:nvSpPr>
        <p:spPr>
          <a:xfrm>
            <a:off x="1035625" y="2545787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b="1" dirty="0">
                <a:solidFill>
                  <a:srgbClr val="0B5394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Poslodavci</a:t>
            </a:r>
            <a:endParaRPr b="1" dirty="0">
              <a:solidFill>
                <a:srgbClr val="0B5394"/>
              </a:solidFill>
              <a:latin typeface="Cambria" pitchFamily="18" charset="0"/>
              <a:ea typeface="Pangolin"/>
              <a:cs typeface="Pangolin"/>
              <a:sym typeface="Pangolin"/>
            </a:endParaRPr>
          </a:p>
        </p:txBody>
      </p:sp>
      <p:sp>
        <p:nvSpPr>
          <p:cNvPr id="147" name="Google Shape;147;p27"/>
          <p:cNvSpPr/>
          <p:nvPr/>
        </p:nvSpPr>
        <p:spPr>
          <a:xfrm>
            <a:off x="2448735" y="2545787"/>
            <a:ext cx="1702800" cy="1702800"/>
          </a:xfrm>
          <a:prstGeom prst="ellipse">
            <a:avLst/>
          </a:prstGeom>
          <a:noFill/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b="1" dirty="0">
                <a:solidFill>
                  <a:srgbClr val="0B5394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Sindikati</a:t>
            </a:r>
          </a:p>
        </p:txBody>
      </p:sp>
      <p:sp>
        <p:nvSpPr>
          <p:cNvPr id="149" name="Google Shape;149;p27"/>
          <p:cNvSpPr/>
          <p:nvPr/>
        </p:nvSpPr>
        <p:spPr>
          <a:xfrm>
            <a:off x="7144325" y="1041800"/>
            <a:ext cx="1131192" cy="1357521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>
            <a:spLocks noGrp="1"/>
          </p:cNvSpPr>
          <p:nvPr>
            <p:ph type="title" idx="4294967295"/>
          </p:nvPr>
        </p:nvSpPr>
        <p:spPr>
          <a:xfrm>
            <a:off x="866375" y="1023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5000" b="1" dirty="0">
                <a:latin typeface="Cambria" pitchFamily="18" charset="0"/>
              </a:rPr>
              <a:t>Hvala</a:t>
            </a:r>
            <a:r>
              <a:rPr lang="en" sz="5000" b="1" dirty="0">
                <a:latin typeface="Cambria" pitchFamily="18" charset="0"/>
              </a:rPr>
              <a:t>!</a:t>
            </a:r>
            <a:endParaRPr sz="5000" b="1" dirty="0">
              <a:latin typeface="Cambria" pitchFamily="18" charset="0"/>
            </a:endParaRPr>
          </a:p>
        </p:txBody>
      </p:sp>
      <p:sp>
        <p:nvSpPr>
          <p:cNvPr id="278" name="Google Shape;278;p38"/>
          <p:cNvSpPr txBox="1">
            <a:spLocks noGrp="1"/>
          </p:cNvSpPr>
          <p:nvPr>
            <p:ph type="body" idx="4294967295"/>
          </p:nvPr>
        </p:nvSpPr>
        <p:spPr>
          <a:xfrm>
            <a:off x="866375" y="1955748"/>
            <a:ext cx="3966600" cy="2324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800" b="1" dirty="0">
                <a:latin typeface="Cambria" pitchFamily="18" charset="0"/>
              </a:rPr>
              <a:t>Pitanja</a:t>
            </a:r>
            <a:r>
              <a:rPr lang="en" sz="2800" b="1" dirty="0">
                <a:latin typeface="Cambria" pitchFamily="18" charset="0"/>
              </a:rPr>
              <a:t>?</a:t>
            </a:r>
            <a:endParaRPr sz="2800" b="1" dirty="0">
              <a:latin typeface="Cambria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CS" dirty="0">
                <a:latin typeface="Cambria" pitchFamily="18" charset="0"/>
              </a:rPr>
              <a:t>Kontakt</a:t>
            </a:r>
            <a:r>
              <a:rPr lang="en" dirty="0">
                <a:latin typeface="Cambria" pitchFamily="18" charset="0"/>
              </a:rPr>
              <a:t>:</a:t>
            </a:r>
            <a:endParaRPr dirty="0">
              <a:latin typeface="Cambria" pitchFamily="18" charset="0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✗"/>
            </a:pPr>
            <a:r>
              <a:rPr lang="sr-Latn-CS">
                <a:latin typeface="Cambria" pitchFamily="18" charset="0"/>
              </a:rPr>
              <a:t>usscg</a:t>
            </a:r>
            <a:r>
              <a:rPr lang="en">
                <a:latin typeface="Cambria" pitchFamily="18" charset="0"/>
              </a:rPr>
              <a:t>@</a:t>
            </a:r>
            <a:r>
              <a:rPr lang="sr-Latn-CS" dirty="0">
                <a:latin typeface="Cambria" pitchFamily="18" charset="0"/>
              </a:rPr>
              <a:t>usscg.me</a:t>
            </a:r>
            <a:endParaRPr dirty="0">
              <a:latin typeface="Cambria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sr-Latn-CS" dirty="0">
                <a:latin typeface="Cambria" pitchFamily="18" charset="0"/>
                <a:hlinkClick r:id="rId3"/>
              </a:rPr>
              <a:t>www.usscg.me</a:t>
            </a:r>
            <a:endParaRPr lang="sr-Latn-CS" dirty="0">
              <a:latin typeface="Cambria" pitchFamily="18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sr-Latn-CS" dirty="0">
                <a:latin typeface="Cambria" pitchFamily="18" charset="0"/>
              </a:rPr>
              <a:t>+382 20 232 315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sr-Latn-CS" dirty="0">
                <a:latin typeface="Cambria" pitchFamily="18" charset="0"/>
              </a:rPr>
              <a:t>+382 67 418 991</a:t>
            </a:r>
            <a:endParaRPr dirty="0">
              <a:latin typeface="Cambria" pitchFamily="18" charset="0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5875463" y="1578259"/>
            <a:ext cx="1934246" cy="17865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ctrTitle" idx="4294967295"/>
          </p:nvPr>
        </p:nvSpPr>
        <p:spPr>
          <a:xfrm>
            <a:off x="1057830" y="688404"/>
            <a:ext cx="3551100" cy="1607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1600" b="1" dirty="0">
                <a:solidFill>
                  <a:schemeClr val="bg2"/>
                </a:solidFill>
                <a:latin typeface="Cambria" pitchFamily="18" charset="0"/>
              </a:rPr>
              <a:t>Socijalni dijalog – proces u kome različite interesne grupe razmjenjuju informacije, pregovaraju, koordiniraju različite stavove sa ciljem postizanja saglasnosti</a:t>
            </a:r>
            <a:endParaRPr sz="1600" b="1" dirty="0">
              <a:solidFill>
                <a:schemeClr val="bg2"/>
              </a:solidFill>
              <a:latin typeface="Cambria" pitchFamily="18" charset="0"/>
            </a:endParaRPr>
          </a:p>
        </p:txBody>
      </p:sp>
      <p:sp>
        <p:nvSpPr>
          <p:cNvPr id="102" name="Google Shape;102;p22"/>
          <p:cNvSpPr txBox="1">
            <a:spLocks noGrp="1"/>
          </p:cNvSpPr>
          <p:nvPr>
            <p:ph type="subTitle" idx="4294967295"/>
          </p:nvPr>
        </p:nvSpPr>
        <p:spPr>
          <a:xfrm>
            <a:off x="1297021" y="2380034"/>
            <a:ext cx="3649134" cy="21465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r-Latn-CS" sz="1600" b="1" dirty="0">
                <a:latin typeface="Cambria" pitchFamily="18" charset="0"/>
              </a:rPr>
              <a:t>Cilj dijaloga – promovisanje izgradnje konsenzusa i demokratskog uključivanja glavnih subjekata u svrhu rješavanja važnih ekonomskih i socijalnih pitanja, dobrog upravljanja, jačanja socijalnog mira i stabilnosti, izgradnje povjerenja</a:t>
            </a:r>
          </a:p>
          <a:p>
            <a:pPr marL="0" lvl="0" indent="0">
              <a:buNone/>
            </a:pPr>
            <a:endParaRPr lang="sr-Latn-CS" dirty="0"/>
          </a:p>
          <a:p>
            <a:pPr marL="0" lvl="0" indent="0">
              <a:buNone/>
            </a:pPr>
            <a:endParaRPr lang="sr-Latn-CS" dirty="0"/>
          </a:p>
          <a:p>
            <a:pPr marL="0" lvl="0" indent="0">
              <a:buNone/>
            </a:pPr>
            <a:endParaRPr dirty="0"/>
          </a:p>
        </p:txBody>
      </p:sp>
      <p:sp>
        <p:nvSpPr>
          <p:cNvPr id="103" name="Google Shape;103;p22"/>
          <p:cNvSpPr/>
          <p:nvPr/>
        </p:nvSpPr>
        <p:spPr>
          <a:xfrm>
            <a:off x="6814287" y="1610574"/>
            <a:ext cx="1465647" cy="14851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22"/>
          <p:cNvSpPr/>
          <p:nvPr/>
        </p:nvSpPr>
        <p:spPr>
          <a:xfrm rot="1473029">
            <a:off x="5481677" y="2352112"/>
            <a:ext cx="856929" cy="83471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22"/>
          <p:cNvSpPr/>
          <p:nvPr/>
        </p:nvSpPr>
        <p:spPr>
          <a:xfrm>
            <a:off x="6530815" y="1468646"/>
            <a:ext cx="375163" cy="36456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22"/>
          <p:cNvSpPr/>
          <p:nvPr/>
        </p:nvSpPr>
        <p:spPr>
          <a:xfrm rot="2487027">
            <a:off x="6289570" y="3122809"/>
            <a:ext cx="266888" cy="25934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66375" y="577173"/>
            <a:ext cx="5626200" cy="6386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2500" b="1" dirty="0">
                <a:latin typeface="Cambria" pitchFamily="18" charset="0"/>
              </a:rPr>
              <a:t>Socijalni dijalog – definicija MOR</a:t>
            </a:r>
            <a:endParaRPr sz="2500" b="1" dirty="0">
              <a:latin typeface="Cambria" pitchFamily="18" charset="0"/>
            </a:endParaRPr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3761703" y="1385496"/>
            <a:ext cx="2853105" cy="2855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sr-Latn-CS" sz="900" b="1" i="1" dirty="0"/>
              <a:t>	</a:t>
            </a:r>
            <a:r>
              <a:rPr lang="sr-Latn-CS" sz="900" b="1" i="1" dirty="0">
                <a:latin typeface="Cambria" pitchFamily="18" charset="0"/>
              </a:rPr>
              <a:t>„sve vrste pregovora, savjetovanja ili jednostavno razmjene informacija između</a:t>
            </a:r>
            <a:r>
              <a:rPr lang="sr-Latn-CS" sz="900" b="1" dirty="0">
                <a:latin typeface="Cambria" pitchFamily="18" charset="0"/>
              </a:rPr>
              <a:t> </a:t>
            </a:r>
            <a:r>
              <a:rPr lang="sr-Latn-CS" sz="900" b="1" i="1" dirty="0">
                <a:latin typeface="Cambria" pitchFamily="18" charset="0"/>
              </a:rPr>
              <a:t>predstavnika vlada, poslodavaca i radnika ili između samih socijalnih partnera o</a:t>
            </a:r>
            <a:r>
              <a:rPr lang="sr-Latn-CS" sz="900" b="1" dirty="0">
                <a:latin typeface="Cambria" pitchFamily="18" charset="0"/>
              </a:rPr>
              <a:t> </a:t>
            </a:r>
            <a:r>
              <a:rPr lang="sr-Latn-CS" sz="900" b="1" i="1" dirty="0">
                <a:latin typeface="Cambria" pitchFamily="18" charset="0"/>
              </a:rPr>
              <a:t>pitanjima od zajedničkog interesa vezanih za ekonomsku i socijalnu politiku. Može</a:t>
            </a:r>
            <a:r>
              <a:rPr lang="sr-Latn-CS" sz="900" b="1" dirty="0">
                <a:latin typeface="Cambria" pitchFamily="18" charset="0"/>
              </a:rPr>
              <a:t> </a:t>
            </a:r>
            <a:r>
              <a:rPr lang="sr-Latn-CS" sz="900" b="1" i="1" dirty="0">
                <a:latin typeface="Cambria" pitchFamily="18" charset="0"/>
              </a:rPr>
              <a:t>postojati kao tripartitni proces, pri čemu je vlada službena strana u dijalogu ili ga mogu činiti bipartitni odnosi između radnika i uprave (tj. sindikata i udruženja poslodavaca), sa ili</a:t>
            </a:r>
            <a:r>
              <a:rPr lang="sr-Latn-CS" sz="900" b="1" dirty="0">
                <a:latin typeface="Cambria" pitchFamily="18" charset="0"/>
              </a:rPr>
              <a:t> </a:t>
            </a:r>
            <a:r>
              <a:rPr lang="sr-Latn-CS" sz="900" b="1" i="1" dirty="0">
                <a:latin typeface="Cambria" pitchFamily="18" charset="0"/>
              </a:rPr>
              <a:t>bez direktne uključenosti vlade. Procesi socijalnog dijaloga mogu biti neformalni ili</a:t>
            </a:r>
            <a:r>
              <a:rPr lang="sr-Latn-CS" sz="900" b="1" dirty="0">
                <a:latin typeface="Cambria" pitchFamily="18" charset="0"/>
              </a:rPr>
              <a:t> </a:t>
            </a:r>
            <a:r>
              <a:rPr lang="sr-Latn-CS" sz="900" b="1" i="1" dirty="0">
                <a:latin typeface="Cambria" pitchFamily="18" charset="0"/>
              </a:rPr>
              <a:t>institucionalizovani, a često su kombinacija toga dvoga. Može se voditi na nacionalnom,</a:t>
            </a:r>
            <a:r>
              <a:rPr lang="sr-Latn-CS" sz="900" b="1" dirty="0">
                <a:latin typeface="Cambria" pitchFamily="18" charset="0"/>
              </a:rPr>
              <a:t> </a:t>
            </a:r>
            <a:r>
              <a:rPr lang="sr-Latn-CS" sz="900" b="1" i="1" dirty="0">
                <a:latin typeface="Cambria" pitchFamily="18" charset="0"/>
              </a:rPr>
              <a:t>regionalnom/granskom ili na niovu preduzeća. Može biti međusektorski, sektorski ili njihova</a:t>
            </a:r>
            <a:r>
              <a:rPr lang="sr-Latn-CS" sz="900" b="1" dirty="0">
                <a:latin typeface="Cambria" pitchFamily="18" charset="0"/>
              </a:rPr>
              <a:t> </a:t>
            </a:r>
            <a:r>
              <a:rPr lang="sr-Latn-CS" sz="900" b="1" i="1" dirty="0">
                <a:latin typeface="Cambria" pitchFamily="18" charset="0"/>
              </a:rPr>
              <a:t>kombinacija.“ </a:t>
            </a:r>
            <a:endParaRPr lang="sr-Latn-CS" sz="900" b="1" dirty="0">
              <a:latin typeface="Cambria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66375" y="1385497"/>
            <a:ext cx="2730900" cy="2382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CS" b="1" dirty="0">
                <a:latin typeface="Cambria" pitchFamily="18" charset="0"/>
              </a:rPr>
              <a:t>MOR (ILO) – jedinstven po svojoj tripartitnoj strukturi. Čine je predstavnici vlada, poslodavaca i sindikata.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CS" b="1" dirty="0">
                <a:latin typeface="Cambria" pitchFamily="18" charset="0"/>
              </a:rPr>
              <a:t>Crna Gora punopravna članica od 14. jula 2006.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2"/>
          </p:nvPr>
        </p:nvSpPr>
        <p:spPr>
          <a:xfrm>
            <a:off x="859890" y="4176409"/>
            <a:ext cx="7820400" cy="382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-Latn-CS" sz="1200" b="1" i="1" dirty="0">
                <a:solidFill>
                  <a:schemeClr val="tx1"/>
                </a:solidFill>
                <a:latin typeface="Cambria" pitchFamily="18" charset="0"/>
              </a:rPr>
              <a:t>Više informacija o ILO: </a:t>
            </a:r>
            <a:r>
              <a:rPr lang="en" sz="1200" b="1" i="1" u="sng" dirty="0">
                <a:solidFill>
                  <a:schemeClr val="tx1"/>
                </a:solidFill>
                <a:latin typeface="Cambria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sr-Latn-CS" sz="1200" b="1" i="1" u="sng" dirty="0">
                <a:solidFill>
                  <a:schemeClr val="tx1"/>
                </a:solidFill>
                <a:latin typeface="Cambria" pitchFamily="18" charset="0"/>
              </a:rPr>
              <a:t>ilo.org</a:t>
            </a:r>
            <a:endParaRPr sz="1200" b="1" i="1" dirty="0">
              <a:solidFill>
                <a:schemeClr val="tx1"/>
              </a:solidFill>
              <a:latin typeface="Cambria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99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solidFill>
                <a:srgbClr val="990000"/>
              </a:solidFill>
            </a:endParaRPr>
          </a:p>
        </p:txBody>
      </p:sp>
      <p:pic>
        <p:nvPicPr>
          <p:cNvPr id="8" name="Google Shape;67;p17" descr="Death_to_stock_communicate_hands_5.jpg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123228">
            <a:off x="6806699" y="707401"/>
            <a:ext cx="1607232" cy="1265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6212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3200" b="1" i="0" dirty="0">
                <a:solidFill>
                  <a:schemeClr val="tx1"/>
                </a:solidFill>
                <a:latin typeface="Cambria" pitchFamily="18" charset="0"/>
              </a:rPr>
              <a:t>Socijalni dijalog - EU</a:t>
            </a:r>
            <a:endParaRPr sz="3200" b="1" i="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8" name="Google Shape;88;p20"/>
          <p:cNvSpPr/>
          <p:nvPr/>
        </p:nvSpPr>
        <p:spPr>
          <a:xfrm>
            <a:off x="7085330" y="674804"/>
            <a:ext cx="1281591" cy="1294312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5" name="Google Shape;86;p20"/>
          <p:cNvSpPr txBox="1">
            <a:spLocks/>
          </p:cNvSpPr>
          <p:nvPr/>
        </p:nvSpPr>
        <p:spPr>
          <a:xfrm>
            <a:off x="1121923" y="1750980"/>
            <a:ext cx="5020363" cy="276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ngolin"/>
              <a:buNone/>
              <a:tabLst/>
              <a:defRPr/>
            </a:pPr>
            <a:endParaRPr kumimoji="0" lang="sr-Latn-CS" sz="3500" b="0" i="1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mbria" pitchFamily="18" charset="0"/>
              <a:ea typeface="Pangolin"/>
              <a:cs typeface="Pangolin"/>
              <a:sym typeface="Pangolin"/>
            </a:endParaRPr>
          </a:p>
        </p:txBody>
      </p:sp>
      <p:sp>
        <p:nvSpPr>
          <p:cNvPr id="6" name="Google Shape;86;p20"/>
          <p:cNvSpPr txBox="1">
            <a:spLocks/>
          </p:cNvSpPr>
          <p:nvPr/>
        </p:nvSpPr>
        <p:spPr>
          <a:xfrm>
            <a:off x="1057071" y="1783404"/>
            <a:ext cx="5512341" cy="265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ngolin"/>
              <a:buNone/>
              <a:tabLst/>
              <a:defRPr/>
            </a:pPr>
            <a:r>
              <a:rPr lang="sr-Latn-CS" sz="1600" b="1" i="1" dirty="0">
                <a:solidFill>
                  <a:schemeClr val="tx1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P</a:t>
            </a:r>
            <a:r>
              <a:rPr kumimoji="0" lang="sr-Latn-CS" sz="16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Pangolin"/>
                <a:cs typeface="Pangolin"/>
                <a:sym typeface="Pangolin"/>
              </a:rPr>
              <a:t>ovelja o osnovnim pravima EU </a:t>
            </a:r>
            <a:r>
              <a:rPr kumimoji="0" lang="sr-Latn-CS" sz="1600" b="1" i="1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mbria" pitchFamily="18" charset="0"/>
                <a:ea typeface="Pangolin"/>
                <a:cs typeface="Pangolin"/>
                <a:sym typeface="Pangolin"/>
              </a:rPr>
              <a:t>– garantuje pravo radnika na informisanje i savjetovanje unutar</a:t>
            </a:r>
            <a:r>
              <a:rPr kumimoji="0" lang="sr-Latn-CS" sz="1600" b="1" i="1" u="none" strike="noStrike" kern="0" cap="none" spc="0" normalizeH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mbria" pitchFamily="18" charset="0"/>
                <a:ea typeface="Pangolin"/>
                <a:cs typeface="Pangolin"/>
                <a:sym typeface="Pangolin"/>
              </a:rPr>
              <a:t> preduzeća kao i pravo na kolektivno pregovaranje i kolektivne akcije;</a:t>
            </a: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ngolin"/>
              <a:buNone/>
              <a:tabLst/>
              <a:defRPr/>
            </a:pPr>
            <a:r>
              <a:rPr lang="sr-Latn-CS" sz="1600" b="1" i="1" dirty="0">
                <a:solidFill>
                  <a:schemeClr val="tx1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Ugovor o Evropskoj uniji </a:t>
            </a:r>
            <a:r>
              <a:rPr lang="sr-Latn-CS" sz="1600" b="1" i="1" dirty="0">
                <a:solidFill>
                  <a:schemeClr val="dk2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– “socijalni dijalog odražava demokratsko načelo</a:t>
            </a:r>
            <a:r>
              <a:rPr kumimoji="0" lang="sr-Latn-CS" sz="1600" b="1" i="1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mbria" pitchFamily="18" charset="0"/>
                <a:ea typeface="Pangolin"/>
                <a:cs typeface="Pangolin"/>
                <a:sym typeface="Pangolin"/>
              </a:rPr>
              <a:t> da bi radnici i poslodavci trebali</a:t>
            </a:r>
            <a:r>
              <a:rPr kumimoji="0" lang="sr-Latn-CS" sz="1600" b="1" i="1" u="none" strike="noStrike" kern="0" cap="none" spc="0" normalizeH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ambria" pitchFamily="18" charset="0"/>
                <a:ea typeface="Pangolin"/>
                <a:cs typeface="Pangolin"/>
                <a:sym typeface="Pangolin"/>
              </a:rPr>
              <a:t> biti uključeni u odlučivanje o pitanjima koja utiču na njih”;</a:t>
            </a: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ngolin"/>
              <a:buNone/>
              <a:tabLst/>
              <a:defRPr/>
            </a:pPr>
            <a:r>
              <a:rPr lang="sr-Latn-CS" sz="1600" b="1" i="1" baseline="0" dirty="0">
                <a:solidFill>
                  <a:schemeClr val="tx1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Socijalni dijalog  </a:t>
            </a:r>
            <a:r>
              <a:rPr lang="sr-Latn-CS" sz="1600" b="1" i="1" baseline="0" dirty="0">
                <a:solidFill>
                  <a:schemeClr val="dk2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- stub evropskog socijalnog modela</a:t>
            </a:r>
            <a:endParaRPr kumimoji="0" lang="sr-Latn-CS" sz="1600" b="1" i="1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mbria" pitchFamily="18" charset="0"/>
              <a:ea typeface="Pangolin"/>
              <a:cs typeface="Pangolin"/>
              <a:sym typeface="Pangolin"/>
            </a:endParaRPr>
          </a:p>
          <a:p>
            <a:pPr marL="0" marR="0" lvl="0" indent="0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ngolin"/>
              <a:buNone/>
              <a:tabLst/>
              <a:defRPr/>
            </a:pPr>
            <a:endParaRPr kumimoji="0" lang="sr-Latn-CS" sz="2000" b="0" i="1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ambria" pitchFamily="18" charset="0"/>
              <a:ea typeface="Pangolin"/>
              <a:cs typeface="Pangolin"/>
              <a:sym typeface="Pangoli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0769" y="2158788"/>
            <a:ext cx="228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sr-Latn-CS" b="1" dirty="0"/>
          </a:p>
        </p:txBody>
      </p:sp>
      <p:sp>
        <p:nvSpPr>
          <p:cNvPr id="10" name="Rectangle 9"/>
          <p:cNvSpPr/>
          <p:nvPr/>
        </p:nvSpPr>
        <p:spPr>
          <a:xfrm>
            <a:off x="7300913" y="965528"/>
            <a:ext cx="228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sr-Latn-CS" b="1" dirty="0"/>
          </a:p>
        </p:txBody>
      </p:sp>
      <p:pic>
        <p:nvPicPr>
          <p:cNvPr id="11" name="Google Shape;67;p17" descr="Death_to_stock_communicate_hands_5.jpg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3228">
            <a:off x="6971098" y="681170"/>
            <a:ext cx="1667462" cy="1815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Standardi Međunarodne organizacije rada</a:t>
            </a:r>
            <a:endParaRPr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1"/>
          </p:nvPr>
        </p:nvSpPr>
        <p:spPr>
          <a:xfrm>
            <a:off x="866375" y="1331674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r-Latn-ME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Konvencija br. 144 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tripartitnim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konsultacijama</a:t>
            </a:r>
            <a:endParaRPr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2"/>
          </p:nvPr>
        </p:nvSpPr>
        <p:spPr>
          <a:xfrm>
            <a:off x="3430687" y="1331674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r-Latn-ME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Konvencija br. 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87 o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slobodi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udruživanja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pravu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18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organizavanje</a:t>
            </a:r>
            <a:endParaRPr sz="18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3"/>
          </p:nvPr>
        </p:nvSpPr>
        <p:spPr>
          <a:xfrm>
            <a:off x="5995000" y="1331674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r-Latn-ME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Konvencija br. 98 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pravu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organizovanje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kolektivno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pregovaranje</a:t>
            </a:r>
            <a:endParaRPr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866375" y="2793033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r-Latn-ME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Preporuka br. 113 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konsultacijama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nivou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grana/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industrija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nacionalnom</a:t>
            </a:r>
            <a:r>
              <a:rPr lang="en-US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nivou</a:t>
            </a:r>
            <a:endParaRPr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2"/>
          </p:nvPr>
        </p:nvSpPr>
        <p:spPr>
          <a:xfrm>
            <a:off x="3430687" y="2793033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r-Latn-ME" sz="17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Preporuka br. 152 </a:t>
            </a:r>
            <a:r>
              <a:rPr lang="en-US" sz="17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 </a:t>
            </a:r>
            <a:r>
              <a:rPr lang="en-US" sz="17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tripartitnim</a:t>
            </a:r>
            <a:r>
              <a:rPr lang="en-US" sz="17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7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konsultacijama</a:t>
            </a:r>
            <a:r>
              <a:rPr lang="en-US" sz="17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sz="17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3"/>
          </p:nvPr>
        </p:nvSpPr>
        <p:spPr>
          <a:xfrm>
            <a:off x="5995000" y="2793033"/>
            <a:ext cx="24393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2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Napomena: Crna Gora je ratifikovala 76 konvencija, među kojima su 8 fundamentalnih i 4 konvencije o upravljanju</a:t>
            </a:r>
            <a:endParaRPr sz="12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26336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66375" y="570689"/>
            <a:ext cx="7567800" cy="6450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just"/>
            <a:r>
              <a:rPr lang="sr-Latn-CS" sz="2000" b="1" dirty="0">
                <a:latin typeface="Cambria" pitchFamily="18" charset="0"/>
              </a:rPr>
              <a:t>EU standardi - Prava radnika na informaciije i konsultacije:</a:t>
            </a:r>
            <a:endParaRPr sz="2000" b="1" dirty="0">
              <a:latin typeface="Cambria" pitchFamily="18" charset="0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r-Latn-CS" sz="1800" b="1" dirty="0">
                <a:latin typeface="Cambria" pitchFamily="18" charset="0"/>
              </a:rPr>
              <a:t>Direktiva 94/45 (inovirana je Direktivom 97/74) o Evropskim savjetima zaposlenih (European Works Councils)</a:t>
            </a:r>
            <a:endParaRPr sz="1800" b="1" dirty="0">
              <a:latin typeface="Cambria" pitchFamily="18" charset="0"/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r-Latn-CS" sz="1800" b="1" dirty="0">
                <a:latin typeface="Cambria" pitchFamily="18" charset="0"/>
              </a:rPr>
              <a:t>Direktiva o uključivanju zaposlenih u evropske kompanije (pravo na informacije, konsultacije i participaciju 2001/86)</a:t>
            </a:r>
            <a:endParaRPr sz="1800" b="1" dirty="0">
              <a:latin typeface="Cambria" pitchFamily="18" charset="0"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vi-VN" b="1" dirty="0">
                <a:latin typeface="Cambria" pitchFamily="18" charset="0"/>
              </a:rPr>
              <a:t>Direktiva 2002/14 o minimalnim nacionalnim standardima za prava zaposlenih na informacije i konsultacije</a:t>
            </a:r>
            <a:endParaRPr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b="1" dirty="0">
                <a:latin typeface="Cambria" panose="02040503050406030204" pitchFamily="18" charset="0"/>
                <a:ea typeface="Cambria" panose="02040503050406030204" pitchFamily="18" charset="0"/>
              </a:rPr>
              <a:t>Značaj/ Pretpostavke/ Izazovi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000" b="1" dirty="0">
                <a:latin typeface="Cambria" panose="02040503050406030204" pitchFamily="18" charset="0"/>
                <a:ea typeface="Cambria" panose="02040503050406030204" pitchFamily="18" charset="0"/>
              </a:rPr>
              <a:t>Značaj: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 instrument uticaja na proces donošenja odluka;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 socijalno partnerstvo;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demokratizacija procesa ekonomske i socijalne politike;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alat za postizanje kompromisa;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smanjenje sukoba;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 lobiranje</a:t>
            </a:r>
            <a:endParaRPr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000" b="1" dirty="0">
                <a:latin typeface="Cambria" panose="02040503050406030204" pitchFamily="18" charset="0"/>
                <a:ea typeface="Cambria" panose="02040503050406030204" pitchFamily="18" charset="0"/>
              </a:rPr>
              <a:t>Pretpostavke: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postojanje demokratije;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 zakonska rješenja koja omogućavaju SD;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 snažne i reprezentativne organizacije sindikata i poslodavaca;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 zajednički interes;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 spremnost na dijalog</a:t>
            </a:r>
            <a:endParaRPr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000" b="1" dirty="0">
                <a:latin typeface="Cambria" panose="02040503050406030204" pitchFamily="18" charset="0"/>
                <a:ea typeface="Cambria" panose="02040503050406030204" pitchFamily="18" charset="0"/>
              </a:rPr>
              <a:t>Izazovi:</a:t>
            </a:r>
            <a:endParaRPr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ravnopravnost učesnika dijaloga;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postojanje stvarne, ne deklarativne volje za dijalogom;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neargumenovan dijalog;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400" dirty="0">
                <a:latin typeface="Cambria" panose="02040503050406030204" pitchFamily="18" charset="0"/>
                <a:ea typeface="Cambria" panose="02040503050406030204" pitchFamily="18" charset="0"/>
              </a:rPr>
              <a:t>X </a:t>
            </a:r>
            <a:r>
              <a:rPr lang="sr-Latn-ME" sz="1400" b="1" dirty="0">
                <a:latin typeface="Cambria" panose="02040503050406030204" pitchFamily="18" charset="0"/>
                <a:ea typeface="Cambria" panose="02040503050406030204" pitchFamily="18" charset="0"/>
              </a:rPr>
              <a:t>nepoštovanje postignutih sporazuma</a:t>
            </a:r>
            <a:endParaRPr sz="1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5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title" idx="4294967295"/>
          </p:nvPr>
        </p:nvSpPr>
        <p:spPr>
          <a:xfrm>
            <a:off x="866375" y="453957"/>
            <a:ext cx="5626200" cy="761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2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Socijalni dijalog u CG – zakonodavni okvir</a:t>
            </a:r>
            <a:endParaRPr sz="2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0" name="Google Shape;310;p42"/>
          <p:cNvSpPr/>
          <p:nvPr/>
        </p:nvSpPr>
        <p:spPr>
          <a:xfrm>
            <a:off x="6740451" y="2451150"/>
            <a:ext cx="783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0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1" name="Google Shape;311;p42"/>
          <p:cNvSpPr/>
          <p:nvPr/>
        </p:nvSpPr>
        <p:spPr>
          <a:xfrm>
            <a:off x="6111590" y="2451150"/>
            <a:ext cx="1399655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b="1" dirty="0">
                <a:solidFill>
                  <a:schemeClr val="tx1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Međunarodni pravni standardi</a:t>
            </a:r>
            <a:endParaRPr sz="1000" b="1" dirty="0">
              <a:solidFill>
                <a:schemeClr val="tx1"/>
              </a:solidFill>
              <a:latin typeface="Cambria" pitchFamily="18" charset="0"/>
              <a:ea typeface="Pangolin"/>
              <a:cs typeface="Pangolin"/>
              <a:sym typeface="Pangolin"/>
            </a:endParaRPr>
          </a:p>
        </p:txBody>
      </p:sp>
      <p:sp>
        <p:nvSpPr>
          <p:cNvPr id="312" name="Google Shape;312;p42"/>
          <p:cNvSpPr/>
          <p:nvPr/>
        </p:nvSpPr>
        <p:spPr>
          <a:xfrm>
            <a:off x="5482731" y="2451150"/>
            <a:ext cx="783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3" name="Google Shape;313;p42"/>
          <p:cNvSpPr/>
          <p:nvPr/>
        </p:nvSpPr>
        <p:spPr>
          <a:xfrm>
            <a:off x="4664817" y="2451150"/>
            <a:ext cx="1587693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b="1" dirty="0">
                <a:solidFill>
                  <a:schemeClr val="tx1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Zakon o radu</a:t>
            </a:r>
            <a:endParaRPr sz="1000" b="1" dirty="0">
              <a:solidFill>
                <a:schemeClr val="tx1"/>
              </a:solidFill>
              <a:latin typeface="Cambria" pitchFamily="18" charset="0"/>
              <a:ea typeface="Pangolin"/>
              <a:cs typeface="Pangolin"/>
              <a:sym typeface="Pangolin"/>
            </a:endParaRPr>
          </a:p>
        </p:txBody>
      </p:sp>
      <p:sp>
        <p:nvSpPr>
          <p:cNvPr id="315" name="Google Shape;315;p42"/>
          <p:cNvSpPr/>
          <p:nvPr/>
        </p:nvSpPr>
        <p:spPr>
          <a:xfrm>
            <a:off x="3596150" y="2451150"/>
            <a:ext cx="783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6" name="Google Shape;316;p42"/>
          <p:cNvSpPr/>
          <p:nvPr/>
        </p:nvSpPr>
        <p:spPr>
          <a:xfrm>
            <a:off x="3245956" y="2451150"/>
            <a:ext cx="1551647" cy="389327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900" b="1" dirty="0">
                <a:solidFill>
                  <a:schemeClr val="tx1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Zakon o reprezentativnosti sindikata</a:t>
            </a:r>
            <a:endParaRPr sz="900" b="1" dirty="0">
              <a:solidFill>
                <a:schemeClr val="tx1"/>
              </a:solidFill>
              <a:latin typeface="Cambria" pitchFamily="18" charset="0"/>
              <a:ea typeface="Pangolin"/>
              <a:cs typeface="Pangolin"/>
              <a:sym typeface="Pangolin"/>
            </a:endParaRPr>
          </a:p>
        </p:txBody>
      </p:sp>
      <p:sp>
        <p:nvSpPr>
          <p:cNvPr id="317" name="Google Shape;317;p42"/>
          <p:cNvSpPr/>
          <p:nvPr/>
        </p:nvSpPr>
        <p:spPr>
          <a:xfrm>
            <a:off x="2338429" y="2451150"/>
            <a:ext cx="783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00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318" name="Google Shape;318;p42"/>
          <p:cNvSpPr/>
          <p:nvPr/>
        </p:nvSpPr>
        <p:spPr>
          <a:xfrm>
            <a:off x="1709568" y="2451150"/>
            <a:ext cx="1680357" cy="393600"/>
          </a:xfrm>
          <a:prstGeom prst="homePlate">
            <a:avLst>
              <a:gd name="adj" fmla="val 3203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b="1" dirty="0">
                <a:solidFill>
                  <a:schemeClr val="tx1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Zakon o Socijalnom savjetu</a:t>
            </a:r>
            <a:endParaRPr sz="1000" b="1" dirty="0">
              <a:solidFill>
                <a:schemeClr val="tx1"/>
              </a:solidFill>
              <a:latin typeface="Cambria" pitchFamily="18" charset="0"/>
              <a:ea typeface="Pangolin"/>
              <a:cs typeface="Pangolin"/>
              <a:sym typeface="Pangolin"/>
            </a:endParaRPr>
          </a:p>
        </p:txBody>
      </p:sp>
      <p:sp>
        <p:nvSpPr>
          <p:cNvPr id="319" name="Google Shape;319;p42"/>
          <p:cNvSpPr/>
          <p:nvPr/>
        </p:nvSpPr>
        <p:spPr>
          <a:xfrm>
            <a:off x="648073" y="2451150"/>
            <a:ext cx="1252016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1000" b="1" dirty="0">
                <a:solidFill>
                  <a:schemeClr val="tx1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Ustav CG</a:t>
            </a:r>
            <a:endParaRPr sz="1000" b="1" dirty="0">
              <a:solidFill>
                <a:schemeClr val="tx1"/>
              </a:solidFill>
              <a:latin typeface="Cambria" pitchFamily="18" charset="0"/>
              <a:ea typeface="Pangolin"/>
              <a:cs typeface="Pangolin"/>
              <a:sym typeface="Pangolin"/>
            </a:endParaRPr>
          </a:p>
        </p:txBody>
      </p:sp>
      <p:sp>
        <p:nvSpPr>
          <p:cNvPr id="321" name="Google Shape;321;p42"/>
          <p:cNvSpPr/>
          <p:nvPr/>
        </p:nvSpPr>
        <p:spPr>
          <a:xfrm>
            <a:off x="0" y="2451150"/>
            <a:ext cx="60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322" name="Google Shape;322;p42"/>
          <p:cNvCxnSpPr/>
          <p:nvPr/>
        </p:nvCxnSpPr>
        <p:spPr>
          <a:xfrm flipV="1">
            <a:off x="1145874" y="1977131"/>
            <a:ext cx="1723" cy="474019"/>
          </a:xfrm>
          <a:prstGeom prst="straightConnector1">
            <a:avLst/>
          </a:prstGeom>
          <a:noFill/>
          <a:ln w="127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23" name="Google Shape;323;p42"/>
          <p:cNvSpPr txBox="1"/>
          <p:nvPr/>
        </p:nvSpPr>
        <p:spPr>
          <a:xfrm>
            <a:off x="693468" y="1215785"/>
            <a:ext cx="1801695" cy="74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900" dirty="0"/>
              <a:t> 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Socijalni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položaj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zaposlenih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usklađuje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Socijalnom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savjetu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koji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čine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predstavnici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sindikata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poslodavaca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Vlade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9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3268889" y="1315092"/>
            <a:ext cx="2618204" cy="662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Sindikat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kome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utvrđena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reprezentativnost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pravo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sr-Latn-ME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olektivno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pregovaranje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zaključivanje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kolektivnog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ugovora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odgovarajućem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niv</a:t>
            </a:r>
            <a:r>
              <a:rPr lang="sr-Latn-ME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</a:t>
            </a:r>
            <a:endParaRPr lang="en-US" sz="9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3" name="Google Shape;333;p42"/>
          <p:cNvSpPr txBox="1"/>
          <p:nvPr/>
        </p:nvSpPr>
        <p:spPr>
          <a:xfrm>
            <a:off x="6492574" y="1422400"/>
            <a:ext cx="1930857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Primat međunarodnih ugovora i opšte prihvaćenih pravila međunarodnog prava</a:t>
            </a:r>
            <a:endParaRPr sz="9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cxnSp>
        <p:nvCxnSpPr>
          <p:cNvPr id="334" name="Google Shape;334;p42"/>
          <p:cNvCxnSpPr/>
          <p:nvPr/>
        </p:nvCxnSpPr>
        <p:spPr>
          <a:xfrm flipV="1">
            <a:off x="1371585" y="2820169"/>
            <a:ext cx="1" cy="24581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37" name="Google Shape;337;p42"/>
          <p:cNvSpPr txBox="1"/>
          <p:nvPr/>
        </p:nvSpPr>
        <p:spPr>
          <a:xfrm>
            <a:off x="1371586" y="3343349"/>
            <a:ext cx="2391044" cy="899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Socijalni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savjet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osniva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se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uspostavljanja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razvoja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socijalnog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dijaloga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pitanjima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od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značaja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ostvarivanje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ekonomskog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socijalnog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položaja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zaposlenih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poslodavaca</a:t>
            </a:r>
            <a:endParaRPr sz="9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341" name="Google Shape;341;p42"/>
          <p:cNvSpPr txBox="1"/>
          <p:nvPr/>
        </p:nvSpPr>
        <p:spPr>
          <a:xfrm>
            <a:off x="4508761" y="3343350"/>
            <a:ext cx="2231690" cy="89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Učesnici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zaključivanju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kolektivnog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ugovora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dužni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pregovaraju</a:t>
            </a:r>
            <a:endParaRPr lang="sr-Latn-ME" sz="9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sr-Latn-ME" sz="9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  <a:p>
            <a:pPr lvl="0"/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Zaposleni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pravo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sindikalno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organizovanje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kolektivno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pregovaranje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učešće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rješavanju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radnih</a:t>
            </a:r>
            <a:r>
              <a:rPr lang="en-U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00" b="1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sporova</a:t>
            </a:r>
            <a:endParaRPr sz="9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sp>
        <p:nvSpPr>
          <p:cNvPr id="26" name="Google Shape;311;p42"/>
          <p:cNvSpPr/>
          <p:nvPr/>
        </p:nvSpPr>
        <p:spPr>
          <a:xfrm>
            <a:off x="7418339" y="2451370"/>
            <a:ext cx="1399655" cy="402077"/>
          </a:xfrm>
          <a:prstGeom prst="homePlate">
            <a:avLst>
              <a:gd name="adj" fmla="val 3203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sz="900" b="1" dirty="0">
                <a:solidFill>
                  <a:schemeClr val="tx1"/>
                </a:solidFill>
                <a:latin typeface="Cambria" pitchFamily="18" charset="0"/>
                <a:ea typeface="Pangolin"/>
                <a:cs typeface="Pangolin"/>
                <a:sym typeface="Pangolin"/>
              </a:rPr>
              <a:t>Opšti, granski i pojedinačni kolektivni ugovo</a:t>
            </a:r>
            <a:r>
              <a:rPr lang="sr-Latn-ME" sz="1000" dirty="0">
                <a:solidFill>
                  <a:schemeClr val="tx1"/>
                </a:solidFill>
                <a:latin typeface="Pangolin"/>
                <a:ea typeface="Pangolin"/>
                <a:cs typeface="Pangolin"/>
                <a:sym typeface="Pangolin"/>
              </a:rPr>
              <a:t>ri</a:t>
            </a:r>
            <a:endParaRPr sz="1000" dirty="0">
              <a:solidFill>
                <a:schemeClr val="tx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8" name="Google Shape;333;p42"/>
          <p:cNvSpPr txBox="1"/>
          <p:nvPr/>
        </p:nvSpPr>
        <p:spPr>
          <a:xfrm>
            <a:off x="7222148" y="3455481"/>
            <a:ext cx="148734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CS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N</a:t>
            </a:r>
            <a:r>
              <a:rPr lang="sr-Latn-ME" sz="9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Pangolin"/>
                <a:sym typeface="Pangolin"/>
              </a:rPr>
              <a:t>ajznačajniji oblik socijalnog dijaloga</a:t>
            </a:r>
            <a:endParaRPr sz="900" b="1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Pangolin"/>
              <a:sym typeface="Pangolin"/>
            </a:endParaRPr>
          </a:p>
        </p:txBody>
      </p:sp>
      <p:cxnSp>
        <p:nvCxnSpPr>
          <p:cNvPr id="29" name="Google Shape;322;p42"/>
          <p:cNvCxnSpPr/>
          <p:nvPr/>
        </p:nvCxnSpPr>
        <p:spPr>
          <a:xfrm flipV="1">
            <a:off x="2796334" y="2881803"/>
            <a:ext cx="1723" cy="474019"/>
          </a:xfrm>
          <a:prstGeom prst="straightConnector1">
            <a:avLst/>
          </a:prstGeom>
          <a:noFill/>
          <a:ln w="12700" cap="flat" cmpd="sng">
            <a:solidFill>
              <a:schemeClr val="accent2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0" name="Google Shape;322;p42"/>
          <p:cNvCxnSpPr/>
          <p:nvPr/>
        </p:nvCxnSpPr>
        <p:spPr>
          <a:xfrm flipV="1">
            <a:off x="4359244" y="2006314"/>
            <a:ext cx="1723" cy="474019"/>
          </a:xfrm>
          <a:prstGeom prst="straightConnector1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1" name="Google Shape;322;p42"/>
          <p:cNvCxnSpPr/>
          <p:nvPr/>
        </p:nvCxnSpPr>
        <p:spPr>
          <a:xfrm flipV="1">
            <a:off x="5403346" y="2901259"/>
            <a:ext cx="1723" cy="474019"/>
          </a:xfrm>
          <a:prstGeom prst="straightConnector1">
            <a:avLst/>
          </a:prstGeom>
          <a:noFill/>
          <a:ln w="12700" cap="flat" cmpd="sng">
            <a:solidFill>
              <a:srgbClr val="92D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2" name="Google Shape;322;p42"/>
          <p:cNvCxnSpPr/>
          <p:nvPr/>
        </p:nvCxnSpPr>
        <p:spPr>
          <a:xfrm flipV="1">
            <a:off x="7121900" y="1993344"/>
            <a:ext cx="1723" cy="474019"/>
          </a:xfrm>
          <a:prstGeom prst="straightConnector1">
            <a:avLst/>
          </a:prstGeom>
          <a:noFill/>
          <a:ln w="127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3" name="Google Shape;322;p42"/>
          <p:cNvCxnSpPr/>
          <p:nvPr/>
        </p:nvCxnSpPr>
        <p:spPr>
          <a:xfrm flipH="1" flipV="1">
            <a:off x="7999111" y="2894775"/>
            <a:ext cx="3510" cy="808221"/>
          </a:xfrm>
          <a:prstGeom prst="straightConnector1">
            <a:avLst/>
          </a:prstGeom>
          <a:noFill/>
          <a:ln w="127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4033527450"/>
      </p:ext>
    </p:extLst>
  </p:cSld>
  <p:clrMapOvr>
    <a:masterClrMapping/>
  </p:clrMapOvr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434343"/>
      </a:dk1>
      <a:lt1>
        <a:srgbClr val="FFFFFF"/>
      </a:lt1>
      <a:dk2>
        <a:srgbClr val="0B5394"/>
      </a:dk2>
      <a:lt2>
        <a:srgbClr val="D5DDE4"/>
      </a:lt2>
      <a:accent1>
        <a:srgbClr val="55AAEE"/>
      </a:accent1>
      <a:accent2>
        <a:srgbClr val="FFBA3F"/>
      </a:accent2>
      <a:accent3>
        <a:srgbClr val="BDE06C"/>
      </a:accent3>
      <a:accent4>
        <a:srgbClr val="6AD8D6"/>
      </a:accent4>
      <a:accent5>
        <a:srgbClr val="AE98E4"/>
      </a:accent5>
      <a:accent6>
        <a:srgbClr val="F55A5A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1433</Words>
  <Application>Microsoft Office PowerPoint</Application>
  <PresentationFormat>On-screen Show (16:9)</PresentationFormat>
  <Paragraphs>199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Inconsolata</vt:lpstr>
      <vt:lpstr>Cambria</vt:lpstr>
      <vt:lpstr>Webdings</vt:lpstr>
      <vt:lpstr>Wingdings</vt:lpstr>
      <vt:lpstr>Pangolin</vt:lpstr>
      <vt:lpstr>Arial</vt:lpstr>
      <vt:lpstr>Calibri</vt:lpstr>
      <vt:lpstr>Jaques template</vt:lpstr>
      <vt:lpstr>Sindikalna škola:  “Značaj socijalnog dijaloga i kolektivnog pregovaranja”  Hotel “Aleksandar” Budva 27-29.05.2022.</vt:lpstr>
      <vt:lpstr>1.</vt:lpstr>
      <vt:lpstr>Socijalni dijalog – proces u kome različite interesne grupe razmjenjuju informacije, pregovaraju, koordiniraju različite stavove sa ciljem postizanja saglasnosti</vt:lpstr>
      <vt:lpstr>Socijalni dijalog – definicija MOR</vt:lpstr>
      <vt:lpstr>PowerPoint Presentation</vt:lpstr>
      <vt:lpstr>Standardi Međunarodne organizacije rada</vt:lpstr>
      <vt:lpstr>EU standardi - Prava radnika na informaciije i konsultacije:</vt:lpstr>
      <vt:lpstr>Značaj/ Pretpostavke/ Izazovi</vt:lpstr>
      <vt:lpstr>Socijalni dijalog u CG – zakonodavni okvir</vt:lpstr>
      <vt:lpstr>Socijalni partneri/ oblici/ nivoi socijalnog dijaloga</vt:lpstr>
      <vt:lpstr>Socijalni savjet – tripartitni dijalog</vt:lpstr>
      <vt:lpstr>Socijalni savjet ima 24 člana</vt:lpstr>
      <vt:lpstr>Bipartitni socijalni dijalog</vt:lpstr>
      <vt:lpstr>Primjeri dobre prakse</vt:lpstr>
      <vt:lpstr>Barijere</vt:lpstr>
      <vt:lpstr>2. Kolektivno pregovaranje</vt:lpstr>
      <vt:lpstr>Kolektivni ugovori</vt:lpstr>
      <vt:lpstr>Kolektivni ugovori</vt:lpstr>
      <vt:lpstr>Klasifikacija</vt:lpstr>
      <vt:lpstr>Principi kolektivnog pregovaranja</vt:lpstr>
      <vt:lpstr>Mapa puta </vt:lpstr>
      <vt:lpstr>SWOT Analiza</vt:lpstr>
      <vt:lpstr>PowerPoint Presentation</vt:lpstr>
      <vt:lpstr>Faze i tehnike pregovaranja </vt:lpstr>
      <vt:lpstr>Kako do rješenja/kompromisa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Jelena</cp:lastModifiedBy>
  <cp:revision>103</cp:revision>
  <dcterms:modified xsi:type="dcterms:W3CDTF">2022-05-25T11:52:00Z</dcterms:modified>
</cp:coreProperties>
</file>