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95" r:id="rId3"/>
    <p:sldId id="296" r:id="rId4"/>
    <p:sldId id="257" r:id="rId5"/>
    <p:sldId id="297" r:id="rId6"/>
    <p:sldId id="298" r:id="rId7"/>
    <p:sldId id="299" r:id="rId8"/>
    <p:sldId id="300" r:id="rId9"/>
    <p:sldId id="258" r:id="rId10"/>
    <p:sldId id="261" r:id="rId11"/>
    <p:sldId id="311" r:id="rId12"/>
    <p:sldId id="312" r:id="rId13"/>
    <p:sldId id="313" r:id="rId14"/>
    <p:sldId id="314" r:id="rId15"/>
    <p:sldId id="302" r:id="rId16"/>
    <p:sldId id="304" r:id="rId17"/>
    <p:sldId id="307" r:id="rId18"/>
    <p:sldId id="308" r:id="rId19"/>
    <p:sldId id="305" r:id="rId20"/>
    <p:sldId id="306" r:id="rId21"/>
    <p:sldId id="278" r:id="rId22"/>
  </p:sldIdLst>
  <p:sldSz cx="9144000" cy="5143500" type="screen16x9"/>
  <p:notesSz cx="6858000" cy="9144000"/>
  <p:embeddedFontLst>
    <p:embeddedFont>
      <p:font typeface="Barlow Light" panose="00000400000000000000" pitchFamily="2" charset="0"/>
      <p:regular r:id="rId24"/>
      <p:bold r:id="rId25"/>
      <p:italic r:id="rId26"/>
      <p:boldItalic r:id="rId27"/>
    </p:embeddedFont>
    <p:embeddedFont>
      <p:font typeface="Barlow SemiBold" panose="00000700000000000000" pitchFamily="2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60CA2F-AD4F-43A7-B7A6-27E5CA5AA7E8}">
  <a:tblStyle styleId="{E960CA2F-AD4F-43A7-B7A6-27E5CA5AA7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31679FC-7606-471D-BB11-6C18445E7FC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92519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241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647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460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300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931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053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3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662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022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864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84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173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589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50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200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081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833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47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578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19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2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-175" y="1541675"/>
            <a:ext cx="6870000" cy="206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3"/>
          <p:cNvGrpSpPr/>
          <p:nvPr/>
        </p:nvGrpSpPr>
        <p:grpSpPr>
          <a:xfrm>
            <a:off x="8477595" y="4477088"/>
            <a:ext cx="666403" cy="666424"/>
            <a:chOff x="7996345" y="980275"/>
            <a:chExt cx="666403" cy="666424"/>
          </a:xfrm>
        </p:grpSpPr>
        <p:sp>
          <p:nvSpPr>
            <p:cNvPr id="109" name="Google Shape;109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7042555" y="1541664"/>
            <a:ext cx="508369" cy="2060087"/>
            <a:chOff x="7022220" y="1541675"/>
            <a:chExt cx="464052" cy="1880499"/>
          </a:xfrm>
        </p:grpSpPr>
        <p:sp>
          <p:nvSpPr>
            <p:cNvPr id="126" name="Google Shape;126;p3"/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-225" y="2135380"/>
            <a:ext cx="301822" cy="872770"/>
            <a:chOff x="-225" y="1987280"/>
            <a:chExt cx="318950" cy="922298"/>
          </a:xfrm>
        </p:grpSpPr>
        <p:sp>
          <p:nvSpPr>
            <p:cNvPr id="157" name="Google Shape;157;p3"/>
            <p:cNvSpPr/>
            <p:nvPr/>
          </p:nvSpPr>
          <p:spPr>
            <a:xfrm>
              <a:off x="-175" y="1987280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8842175" y="668859"/>
            <a:ext cx="301822" cy="872807"/>
            <a:chOff x="-225" y="2255817"/>
            <a:chExt cx="318950" cy="922336"/>
          </a:xfrm>
        </p:grpSpPr>
        <p:sp>
          <p:nvSpPr>
            <p:cNvPr id="162" name="Google Shape;162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6100350" y="4270684"/>
            <a:ext cx="301822" cy="872807"/>
            <a:chOff x="-225" y="2255817"/>
            <a:chExt cx="318950" cy="922336"/>
          </a:xfrm>
        </p:grpSpPr>
        <p:sp>
          <p:nvSpPr>
            <p:cNvPr id="167" name="Google Shape;167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3"/>
          <p:cNvGrpSpPr/>
          <p:nvPr/>
        </p:nvGrpSpPr>
        <p:grpSpPr>
          <a:xfrm>
            <a:off x="685795" y="0"/>
            <a:ext cx="666403" cy="666424"/>
            <a:chOff x="7996345" y="980275"/>
            <a:chExt cx="666403" cy="666424"/>
          </a:xfrm>
        </p:grpSpPr>
        <p:sp>
          <p:nvSpPr>
            <p:cNvPr id="172" name="Google Shape;172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3"/>
          <p:cNvSpPr txBox="1">
            <a:spLocks noGrp="1"/>
          </p:cNvSpPr>
          <p:nvPr>
            <p:ph type="ctrTitle"/>
          </p:nvPr>
        </p:nvSpPr>
        <p:spPr>
          <a:xfrm>
            <a:off x="603425" y="1794125"/>
            <a:ext cx="5497200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subTitle" idx="1"/>
          </p:nvPr>
        </p:nvSpPr>
        <p:spPr>
          <a:xfrm>
            <a:off x="603425" y="2604674"/>
            <a:ext cx="5497200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258" name="Google Shape;258;p5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5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265;p5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266" name="Google Shape;266;p5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5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283" name="Google Shape;283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9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92" name="Google Shape;392;p9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9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96" name="Google Shape;396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" name="Google Shape;399;p9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00" name="Google Shape;400;p9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9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9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9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9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17" name="Google Shape;417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0" name="Google Shape;420;p9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1" type="blank">
  <p:cSld name="BLANK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1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455" name="Google Shape;455;p11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11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458" name="Google Shape;458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11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62" name="Google Shape;462;p11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1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1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1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8" name="Google Shape;478;p11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79" name="Google Shape;479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" name="Google Shape;482;p1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2">
  <p:cSld name="BLANK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>
            <a:off x="8490504" y="4489800"/>
            <a:ext cx="653700" cy="6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12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487" name="Google Shape;487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12"/>
          <p:cNvGrpSpPr/>
          <p:nvPr/>
        </p:nvGrpSpPr>
        <p:grpSpPr>
          <a:xfrm>
            <a:off x="322384" y="657975"/>
            <a:ext cx="666347" cy="666373"/>
            <a:chOff x="7134700" y="414375"/>
            <a:chExt cx="501919" cy="501900"/>
          </a:xfrm>
        </p:grpSpPr>
        <p:sp>
          <p:nvSpPr>
            <p:cNvPr id="491" name="Google Shape;491;p12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12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508" name="Google Shape;508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12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1;p4"/>
          <p:cNvGrpSpPr/>
          <p:nvPr/>
        </p:nvGrpSpPr>
        <p:grpSpPr>
          <a:xfrm>
            <a:off x="-175" y="0"/>
            <a:ext cx="9158125" cy="5149862"/>
            <a:chOff x="-175" y="0"/>
            <a:chExt cx="9158125" cy="5149862"/>
          </a:xfrm>
        </p:grpSpPr>
        <p:sp>
          <p:nvSpPr>
            <p:cNvPr id="192" name="Google Shape;192;p4"/>
            <p:cNvSpPr/>
            <p:nvPr/>
          </p:nvSpPr>
          <p:spPr>
            <a:xfrm>
              <a:off x="0" y="0"/>
              <a:ext cx="78456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93;p4"/>
            <p:cNvGrpSpPr/>
            <p:nvPr/>
          </p:nvGrpSpPr>
          <p:grpSpPr>
            <a:xfrm>
              <a:off x="-175" y="664293"/>
              <a:ext cx="318794" cy="653721"/>
              <a:chOff x="5385375" y="498300"/>
              <a:chExt cx="802200" cy="5565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197;p4"/>
            <p:cNvSpPr/>
            <p:nvPr/>
          </p:nvSpPr>
          <p:spPr>
            <a:xfrm>
              <a:off x="666125" y="660475"/>
              <a:ext cx="666300" cy="666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199;p4"/>
            <p:cNvGrpSpPr/>
            <p:nvPr/>
          </p:nvGrpSpPr>
          <p:grpSpPr>
            <a:xfrm>
              <a:off x="8994728" y="670955"/>
              <a:ext cx="149289" cy="653721"/>
              <a:chOff x="5385375" y="498300"/>
              <a:chExt cx="802200" cy="556500"/>
            </a:xfrm>
          </p:grpSpPr>
          <p:sp>
            <p:nvSpPr>
              <p:cNvPr id="200" name="Google Shape;200;p4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203;p4"/>
            <p:cNvGrpSpPr/>
            <p:nvPr/>
          </p:nvGrpSpPr>
          <p:grpSpPr>
            <a:xfrm>
              <a:off x="7508545" y="3014000"/>
              <a:ext cx="666403" cy="1475799"/>
              <a:chOff x="7508545" y="664625"/>
              <a:chExt cx="666403" cy="1475799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7508545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7710872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7913198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7508545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7710872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7913198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7508545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7710872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7913198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7508545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7710872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7913198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8115524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8115524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8115524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8115549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7508545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7710872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7913198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7508545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7710872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7913198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7508545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7710872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7913198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7508545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7710872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7913198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8115524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8115524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8115524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8115549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236;p4"/>
            <p:cNvGrpSpPr/>
            <p:nvPr/>
          </p:nvGrpSpPr>
          <p:grpSpPr>
            <a:xfrm>
              <a:off x="666070" y="4483438"/>
              <a:ext cx="666403" cy="666424"/>
              <a:chOff x="7996345" y="980275"/>
              <a:chExt cx="666403" cy="666424"/>
            </a:xfrm>
          </p:grpSpPr>
          <p:sp>
            <p:nvSpPr>
              <p:cNvPr id="237" name="Google Shape;237;p4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3" name="Google Shape;253;p4"/>
          <p:cNvSpPr txBox="1">
            <a:spLocks noGrp="1"/>
          </p:cNvSpPr>
          <p:nvPr>
            <p:ph type="body" idx="1"/>
          </p:nvPr>
        </p:nvSpPr>
        <p:spPr>
          <a:xfrm>
            <a:off x="1699000" y="660475"/>
            <a:ext cx="5045400" cy="382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Char char="▪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914400" lvl="1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L="1371600" lvl="2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L="1828800" lvl="3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L="2286000" lvl="4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L="2743200" lvl="5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L="3200400" lvl="6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L="3657600" lvl="7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L="4114800" lvl="8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254" name="Google Shape;254;p4"/>
          <p:cNvSpPr txBox="1"/>
          <p:nvPr/>
        </p:nvSpPr>
        <p:spPr>
          <a:xfrm>
            <a:off x="666125" y="574543"/>
            <a:ext cx="666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“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255" name="Google Shape;255;p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6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6"/>
          <p:cNvSpPr/>
          <p:nvPr/>
        </p:nvSpPr>
        <p:spPr>
          <a:xfrm>
            <a:off x="322375" y="646500"/>
            <a:ext cx="44706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93;p6"/>
          <p:cNvGrpSpPr/>
          <p:nvPr/>
        </p:nvGrpSpPr>
        <p:grpSpPr>
          <a:xfrm>
            <a:off x="-207" y="646493"/>
            <a:ext cx="155867" cy="653721"/>
            <a:chOff x="5385375" y="498300"/>
            <a:chExt cx="802200" cy="556500"/>
          </a:xfrm>
        </p:grpSpPr>
        <p:sp>
          <p:nvSpPr>
            <p:cNvPr id="294" name="Google Shape;294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97;p6"/>
          <p:cNvGrpSpPr/>
          <p:nvPr/>
        </p:nvGrpSpPr>
        <p:grpSpPr>
          <a:xfrm>
            <a:off x="5434002" y="4483463"/>
            <a:ext cx="666347" cy="666373"/>
            <a:chOff x="7134700" y="414375"/>
            <a:chExt cx="501919" cy="501900"/>
          </a:xfrm>
        </p:grpSpPr>
        <p:sp>
          <p:nvSpPr>
            <p:cNvPr id="298" name="Google Shape;298;p6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314;p6"/>
          <p:cNvGrpSpPr/>
          <p:nvPr/>
        </p:nvGrpSpPr>
        <p:grpSpPr>
          <a:xfrm rot="-5400000">
            <a:off x="8018100" y="-167410"/>
            <a:ext cx="318554" cy="653721"/>
            <a:chOff x="5385375" y="498300"/>
            <a:chExt cx="802200" cy="556500"/>
          </a:xfrm>
        </p:grpSpPr>
        <p:sp>
          <p:nvSpPr>
            <p:cNvPr id="315" name="Google Shape;315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508700" y="646500"/>
            <a:ext cx="42843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1"/>
          </p:nvPr>
        </p:nvSpPr>
        <p:spPr>
          <a:xfrm>
            <a:off x="508700" y="1599700"/>
            <a:ext cx="42843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0" name="Google Shape;320;p6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8504254" y="55419"/>
            <a:ext cx="496326" cy="6373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7" r:id="rId6"/>
    <p:sldLayoutId id="2147483658" r:id="rId7"/>
    <p:sldLayoutId id="2147483660" r:id="rId8"/>
    <p:sldLayoutId id="2147483661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scg.m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sr-Latn-CS" sz="2000" dirty="0">
                <a:solidFill>
                  <a:schemeClr val="bg1"/>
                </a:solidFill>
                <a:latin typeface="Cambria" pitchFamily="18" charset="0"/>
              </a:rPr>
              <a:t>Sindikalna škola: “Osnovi modernog sindikalzima”</a:t>
            </a:r>
            <a:br>
              <a:rPr lang="sr-Latn-CS" sz="20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sr-Latn-CS" sz="2000" dirty="0">
                <a:solidFill>
                  <a:schemeClr val="bg1"/>
                </a:solidFill>
                <a:latin typeface="Cambria" pitchFamily="18" charset="0"/>
              </a:rPr>
              <a:t>Modul I</a:t>
            </a:r>
            <a:br>
              <a:rPr lang="sr-Latn-CS" sz="20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sr-Latn-CS" sz="2200" b="1" dirty="0">
                <a:solidFill>
                  <a:schemeClr val="bg1"/>
                </a:solidFill>
                <a:latin typeface="Cambria" pitchFamily="18" charset="0"/>
              </a:rPr>
              <a:t>“Modeli zaštite prava zaposlenih iz rada </a:t>
            </a:r>
            <a:br>
              <a:rPr lang="sr-Latn-CS" sz="2200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sr-Latn-CS" sz="2200" b="1" dirty="0">
                <a:solidFill>
                  <a:schemeClr val="bg1"/>
                </a:solidFill>
                <a:latin typeface="Cambria" pitchFamily="18" charset="0"/>
              </a:rPr>
              <a:t>i po osnovu rada”</a:t>
            </a:r>
            <a:br>
              <a:rPr lang="sr-Latn-CS" sz="2200" b="1" dirty="0">
                <a:solidFill>
                  <a:schemeClr val="bg1"/>
                </a:solidFill>
                <a:latin typeface="Cambria" pitchFamily="18" charset="0"/>
              </a:rPr>
            </a:br>
            <a:br>
              <a:rPr lang="sr-Latn-CS" sz="20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sr-Latn-CS" sz="1400" i="1" dirty="0">
                <a:solidFill>
                  <a:schemeClr val="bg1"/>
                </a:solidFill>
                <a:latin typeface="Cambria" pitchFamily="18" charset="0"/>
              </a:rPr>
              <a:t>Budva, 27-29.05.2022.</a:t>
            </a:r>
            <a:endParaRPr sz="1400" i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3500" dirty="0">
                <a:solidFill>
                  <a:schemeClr val="bg1"/>
                </a:solidFill>
                <a:latin typeface="Cambria" pitchFamily="18" charset="0"/>
              </a:rPr>
              <a:t>Zaštita kod poslodavca</a:t>
            </a:r>
            <a:endParaRPr sz="35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1199775" y="1452664"/>
            <a:ext cx="6650700" cy="34695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vi-VN" sz="1320" b="1" dirty="0">
                <a:latin typeface="Cambria" pitchFamily="18" charset="0"/>
              </a:rPr>
              <a:t>O pravima zaposlenih iz rada i po osnovu rada odlučuje poslodavac, u skladu sa zakonom, kolektivnim ugovorom i ugovorom o radu.</a:t>
            </a:r>
          </a:p>
          <a:p>
            <a:r>
              <a:rPr lang="vi-VN" sz="1320" b="1" dirty="0">
                <a:latin typeface="Cambria" pitchFamily="18" charset="0"/>
              </a:rPr>
              <a:t>Zaposleni koji smatra da mu je poslodavac povrijedio pravo iz rada i po osnovu rada može podnijeti zahtjev poslodavcu da mu obezbijedi ostvarivanje tog prava.</a:t>
            </a:r>
          </a:p>
          <a:p>
            <a:r>
              <a:rPr lang="vi-VN" sz="1320" b="1" dirty="0">
                <a:latin typeface="Cambria" pitchFamily="18" charset="0"/>
              </a:rPr>
              <a:t>Podnošenje zahtjeva iz stava 2 ovog člana ne odlaže izvršenje odluke ili radnje protiv koje je zaposleni podnio zahtjev za zaštitu prava.</a:t>
            </a:r>
          </a:p>
          <a:p>
            <a:r>
              <a:rPr lang="vi-VN" sz="1320" b="1" dirty="0">
                <a:latin typeface="Cambria" pitchFamily="18" charset="0"/>
              </a:rPr>
              <a:t>Poslodavac je dužan da zaposlenom po njegovom zahtjevu dostavi pisano obavještenje ili donese odluku u roku od 15 dana od dana podnošenja zahtjeva.</a:t>
            </a:r>
          </a:p>
          <a:p>
            <a:r>
              <a:rPr lang="vi-VN" sz="1320" b="1" dirty="0">
                <a:latin typeface="Cambria" pitchFamily="18" charset="0"/>
              </a:rPr>
              <a:t>Odluka iz stava 4 ovog člana je konačna, ako zakonom nije drugačije određeno.</a:t>
            </a:r>
          </a:p>
          <a:p>
            <a:r>
              <a:rPr lang="vi-VN" sz="1320" b="1" dirty="0">
                <a:latin typeface="Cambria" pitchFamily="18" charset="0"/>
              </a:rPr>
              <a:t>Odluka iz stava 4 ovog člana dostavlja se zaposlenom u pisanom obliku, sa obrazloženjem i poukom o pravnom lijeku u roku od osam dana od dana donošenja odluke.</a:t>
            </a:r>
            <a:endParaRPr lang="sr-Latn-CS" sz="1320" b="1" dirty="0">
              <a:latin typeface="Cambria" pitchFamily="18" charset="0"/>
            </a:endParaRPr>
          </a:p>
          <a:p>
            <a:pPr>
              <a:buNone/>
            </a:pPr>
            <a:endParaRPr lang="sr-Latn-CS" sz="1320" b="1" dirty="0">
              <a:latin typeface="Cambria" pitchFamily="18" charset="0"/>
            </a:endParaRPr>
          </a:p>
          <a:p>
            <a:endParaRPr lang="vi-VN" sz="1320" b="1" dirty="0">
              <a:latin typeface="Cambria" pitchFamily="18" charset="0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200" dirty="0"/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3500" b="1" dirty="0">
                <a:solidFill>
                  <a:schemeClr val="bg1"/>
                </a:solidFill>
                <a:latin typeface="Cambria" pitchFamily="18" charset="0"/>
              </a:rPr>
              <a:t>Zaštita pred Inspekcijom rada</a:t>
            </a:r>
            <a:endParaRPr sz="3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1199775" y="1452664"/>
            <a:ext cx="6650700" cy="34695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vi-VN" sz="1400" b="1" dirty="0">
                <a:latin typeface="Cambria" pitchFamily="18" charset="0"/>
              </a:rPr>
              <a:t>Inspekcijski nadzor nad primjenom </a:t>
            </a:r>
            <a:r>
              <a:rPr lang="sr-Latn-CS" sz="1400" b="1" dirty="0">
                <a:latin typeface="Cambria" pitchFamily="18" charset="0"/>
              </a:rPr>
              <a:t>Zakona o radu </a:t>
            </a:r>
            <a:r>
              <a:rPr lang="vi-VN" sz="1400" b="1" dirty="0">
                <a:latin typeface="Cambria" pitchFamily="18" charset="0"/>
              </a:rPr>
              <a:t>i drugih propisa o radu, kolektivnih ugovora i ugovora o radu</a:t>
            </a:r>
            <a:r>
              <a:rPr lang="sr-Latn-CS" sz="1400" b="1" dirty="0">
                <a:latin typeface="Cambria" pitchFamily="18" charset="0"/>
              </a:rPr>
              <a:t> ali i posebnih ugovora prepoznatih Zakonom, a </a:t>
            </a:r>
            <a:r>
              <a:rPr lang="vi-VN" sz="1400" b="1" dirty="0">
                <a:latin typeface="Cambria" pitchFamily="18" charset="0"/>
              </a:rPr>
              <a:t>kojima se uređuju prava, obaveze i odgovornosti zaposlenih vrši inspekcija rada.</a:t>
            </a:r>
            <a:endParaRPr lang="sr-Latn-CS" sz="1400" b="1" dirty="0">
              <a:latin typeface="Cambria" pitchFamily="18" charset="0"/>
            </a:endParaRPr>
          </a:p>
          <a:p>
            <a:r>
              <a:rPr lang="vi-VN" sz="1400" b="1" dirty="0">
                <a:latin typeface="Cambria" pitchFamily="18" charset="0"/>
              </a:rPr>
              <a:t>Nezavisno od postupka za zaštitu prava koji je zaposleni pokrenuo kod poslodavca zaposleni se može obratiti Inspekciji rada radi zaštite prava.</a:t>
            </a:r>
            <a:endParaRPr lang="sr-Latn-CS" sz="1400" b="1" dirty="0">
              <a:latin typeface="Cambria" pitchFamily="18" charset="0"/>
            </a:endParaRPr>
          </a:p>
          <a:p>
            <a:r>
              <a:rPr lang="sr-Latn-CS" sz="1400" b="1" dirty="0">
                <a:latin typeface="Cambria" pitchFamily="18" charset="0"/>
              </a:rPr>
              <a:t>Pred inspekcijom rada zaposleni može:</a:t>
            </a:r>
          </a:p>
          <a:p>
            <a:pPr>
              <a:buFont typeface="Wingdings" pitchFamily="2" charset="2"/>
              <a:buChar char="ü"/>
            </a:pPr>
            <a:r>
              <a:rPr lang="sr-Latn-CS" sz="1400" b="1" dirty="0">
                <a:latin typeface="Cambria" pitchFamily="18" charset="0"/>
              </a:rPr>
              <a:t>Osporavati aneks ugovora o radu (u roku od 15 dana od dana potpisivanja);</a:t>
            </a:r>
          </a:p>
          <a:p>
            <a:pPr>
              <a:buFont typeface="Wingdings" pitchFamily="2" charset="2"/>
              <a:buChar char="ü"/>
            </a:pPr>
            <a:r>
              <a:rPr lang="sr-Latn-CS" sz="1400" b="1" dirty="0">
                <a:latin typeface="Cambria" pitchFamily="18" charset="0"/>
              </a:rPr>
              <a:t>Podnijeti zahtjev za zaštitu prava u slučaju neisplate  novčanih potraživanja u slučaju prestanka radnog odnosa (u roku od 30 dana od dana prestanka radnog odnosa);</a:t>
            </a:r>
          </a:p>
          <a:p>
            <a:pPr>
              <a:buFont typeface="Wingdings" pitchFamily="2" charset="2"/>
              <a:buChar char="ü"/>
            </a:pPr>
            <a:r>
              <a:rPr lang="sr-Latn-CS" sz="1400" b="1" dirty="0">
                <a:latin typeface="Cambria" pitchFamily="18" charset="0"/>
              </a:rPr>
              <a:t>Zahtijevati da naloži poslodavcu da mu omogući ostvarivanje prava na godišnji odmor </a:t>
            </a:r>
          </a:p>
          <a:p>
            <a:pPr>
              <a:buFont typeface="Wingdings" pitchFamily="2" charset="2"/>
              <a:buChar char="ü"/>
            </a:pPr>
            <a:endParaRPr lang="sr-Latn-CS" sz="1200" b="1" dirty="0"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Latn-CS" sz="1200" b="1" dirty="0">
              <a:latin typeface="Cambria" pitchFamily="18" charset="0"/>
            </a:endParaRPr>
          </a:p>
          <a:p>
            <a:pPr>
              <a:buNone/>
            </a:pPr>
            <a:endParaRPr lang="vi-VN" sz="1300" b="1" dirty="0">
              <a:latin typeface="Cambria" pitchFamily="18" charset="0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200" dirty="0"/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919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41645" y="616085"/>
            <a:ext cx="7843200" cy="70191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3500" b="1" dirty="0">
                <a:solidFill>
                  <a:schemeClr val="bg1"/>
                </a:solidFill>
                <a:latin typeface="Cambria" pitchFamily="18" charset="0"/>
              </a:rPr>
              <a:t>Zaštita kod nadležnog suda</a:t>
            </a:r>
            <a:endParaRPr sz="3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1199775" y="1452664"/>
            <a:ext cx="6650700" cy="34695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vi-VN" sz="1200" b="1" dirty="0">
                <a:latin typeface="Cambria" pitchFamily="18" charset="0"/>
              </a:rPr>
              <a:t>Postupak pred sudom može da se pokrene u roku od 15 dana od dana dostavljanja odluke kojom je obustavljen postupak mirnog rješavanja spora.</a:t>
            </a:r>
          </a:p>
          <a:p>
            <a:r>
              <a:rPr lang="vi-VN" sz="1200" b="1" dirty="0">
                <a:latin typeface="Cambria" pitchFamily="18" charset="0"/>
              </a:rPr>
              <a:t>Poslodavac je dužan da pravnosnažnu odluku suda izvrši u roku od 15 dana od dana dostavljanja odluke, ako odlukom suda nije određen drugi rok.</a:t>
            </a:r>
            <a:endParaRPr lang="sr-Latn-CS" sz="1200" b="1" dirty="0">
              <a:latin typeface="Cambria" pitchFamily="18" charset="0"/>
            </a:endParaRPr>
          </a:p>
          <a:p>
            <a:r>
              <a:rPr lang="sr-Latn-CS" sz="1200" b="1" dirty="0">
                <a:latin typeface="Cambria" pitchFamily="18" charset="0"/>
              </a:rPr>
              <a:t>Izuzetak – osporavanje odluke o prestanku radnog odnosa ili uslovnom prestanku radnog odnosa</a:t>
            </a:r>
          </a:p>
          <a:p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slučaju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spora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radnog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odnosa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teret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dokazivanja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licu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koje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smatra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 mu je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neko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pravo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radnog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odnosa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povrijeđeno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odnosno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koje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pokreće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spor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ako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ovim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ili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drugim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zakonom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nije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drugačije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uređeno</a:t>
            </a:r>
            <a:endParaRPr lang="sr-Latn-ME" sz="1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slučaju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spora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zbog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otkaza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ugovora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teret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dokazivanja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postojanja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opravdanog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razloga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otkaz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ugovora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člana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172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ovog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zakona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poslodavcu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ako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ugovor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otkazao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poslodavac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(5) U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slučaju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spora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vezi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radnim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vremenom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ako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poslodavac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ne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vodi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evidenciju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skladu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članom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stav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tačka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zakona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teret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dokazivanja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poslodavcu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1200" dirty="0"/>
          </a:p>
          <a:p>
            <a:endParaRPr lang="vi-VN" sz="1200" b="1" dirty="0"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Latn-CS" sz="1200" b="1" dirty="0"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Latn-CS" sz="1200" b="1" dirty="0">
              <a:latin typeface="Cambria" pitchFamily="18" charset="0"/>
            </a:endParaRPr>
          </a:p>
          <a:p>
            <a:pPr>
              <a:buNone/>
            </a:pPr>
            <a:endParaRPr lang="vi-VN" sz="1300" b="1" dirty="0">
              <a:latin typeface="Cambria" pitchFamily="18" charset="0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200" dirty="0"/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632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41645" y="616085"/>
            <a:ext cx="7843200" cy="70191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Zaštita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pred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Agencijom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mirno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rješavanje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radnih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sporova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Centrom</a:t>
            </a:r>
            <a:endParaRPr sz="2800" b="1" dirty="0">
              <a:solidFill>
                <a:schemeClr val="bg1"/>
              </a:solidFill>
              <a:latin typeface="Cambria" pitchFamily="18" charset="0"/>
              <a:ea typeface="Cambria" panose="02040503050406030204" pitchFamily="18" charset="0"/>
            </a:endParaRPr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1199775" y="1452664"/>
            <a:ext cx="6650700" cy="34695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vi-VN" sz="1200" b="1" dirty="0">
                <a:latin typeface="Cambria" pitchFamily="18" charset="0"/>
              </a:rPr>
              <a:t>Postupak pred sudom može da se pokrene u roku od 15 dana od dana dostavljanja odluke kojom je obustavljen postupak mirnog rješavanja spora.</a:t>
            </a:r>
          </a:p>
          <a:p>
            <a:r>
              <a:rPr lang="vi-VN" sz="1200" b="1" dirty="0">
                <a:latin typeface="Cambria" pitchFamily="18" charset="0"/>
              </a:rPr>
              <a:t>Poslodavac je dužan da pravnosnažnu odluku suda izvrši u roku od 15 dana od dana dostavljanja odluke, ako odlukom suda nije određen drugi rok.</a:t>
            </a:r>
            <a:endParaRPr lang="sr-Latn-CS" sz="1200" b="1" dirty="0">
              <a:latin typeface="Cambria" pitchFamily="18" charset="0"/>
            </a:endParaRPr>
          </a:p>
          <a:p>
            <a:r>
              <a:rPr lang="sr-Latn-CS" sz="1200" b="1" dirty="0">
                <a:latin typeface="Cambria" pitchFamily="18" charset="0"/>
              </a:rPr>
              <a:t>Izuzetak – osporavanje odluke o prestanku radnog odnosa ili uslovnom prestanku radnog odnosa</a:t>
            </a:r>
          </a:p>
          <a:p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slučaju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spora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radnog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odnosa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teret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dokazivanja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licu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koje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smatra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 mu je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neko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pravo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radnog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odnosa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povrijeđeno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odnosno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koje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pokreće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spor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ako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ovim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ili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drugim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zakonom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nije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drugačije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uređeno</a:t>
            </a:r>
            <a:endParaRPr lang="sr-Latn-ME" sz="1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slučaju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spora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zbog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otkaza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ugovora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teret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dokazivanja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postojanja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opravdanog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razloga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otkaz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ugovora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člana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172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ovog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zakona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poslodavcu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ako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ugovor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otkazao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poslodavac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sr-Latn-ME" sz="1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slučaju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spora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vezi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radnim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vremenom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ako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poslodavac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ne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vodi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evidenciju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skladu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članom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stav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tačka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zakona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teret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dokazivanja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poslodavcu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1200" dirty="0"/>
          </a:p>
          <a:p>
            <a:endParaRPr lang="vi-VN" sz="1200" b="1" dirty="0"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Latn-CS" sz="1200" b="1" dirty="0"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Latn-CS" sz="1200" b="1" dirty="0">
              <a:latin typeface="Cambria" pitchFamily="18" charset="0"/>
            </a:endParaRPr>
          </a:p>
          <a:p>
            <a:pPr>
              <a:buNone/>
            </a:pPr>
            <a:endParaRPr lang="vi-VN" sz="1300" b="1" dirty="0">
              <a:latin typeface="Cambria" pitchFamily="18" charset="0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200" dirty="0"/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141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03525" y="582218"/>
            <a:ext cx="7843200" cy="70191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ME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Slučajevi diskriminacije i mobinga</a:t>
            </a:r>
            <a:endParaRPr sz="2800" b="1" dirty="0">
              <a:solidFill>
                <a:schemeClr val="bg1"/>
              </a:solidFill>
              <a:latin typeface="Cambria" pitchFamily="18" charset="0"/>
              <a:ea typeface="Cambria" panose="02040503050406030204" pitchFamily="18" charset="0"/>
            </a:endParaRPr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1199774" y="1452664"/>
            <a:ext cx="7052403" cy="36908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sr-Latn-ME" sz="1200" b="1" dirty="0">
                <a:latin typeface="Cambria" pitchFamily="18" charset="0"/>
              </a:rPr>
              <a:t>Čl. 7 – 15 Zakona o radu – diskriminacija i zlostavljanje na radnom mjestu</a:t>
            </a:r>
          </a:p>
          <a:p>
            <a:r>
              <a:rPr lang="sr-Latn-ME" sz="1200" b="1" dirty="0">
                <a:latin typeface="Cambria" pitchFamily="18" charset="0"/>
              </a:rPr>
              <a:t>Posebni zakoni – Zakon o zabrani diskriminacije i Zakon o zaštiti od zlostavljanja na radu</a:t>
            </a:r>
          </a:p>
          <a:p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U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slučajevima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zabranjenih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ponašanja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, u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smislu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čl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. od 7 do 15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ovog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zakona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zaposleni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dužan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pokrene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postupak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pred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Agencijom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za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mirno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rješavanje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radnih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sporova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ili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pred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Centrom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za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alternativno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rješavanje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sporova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prije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pokretanja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postupka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pred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nadležnim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sudom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skladu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zakonom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sr-Latn-ME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Lice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koje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traži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zaposlenje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ima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pravo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da u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slučaju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zabranjenih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ponašanja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smislu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čl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. 7 do 15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ovog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zakona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pokrene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postupak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pred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nadležnim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sudom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skladu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zakonom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Zaposlenom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kojem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prestao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radni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odnos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ima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pravo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pokrene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postupak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iz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stava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ovog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člana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sr-Latn-ME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Ako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stranka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koja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smatra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oštećenom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zbog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nejednakog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postupanja</a:t>
            </a:r>
            <a:r>
              <a:rPr lang="sr-Latn-ME" sz="1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pred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sudom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ili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drugim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nadležnim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organom</a:t>
            </a:r>
            <a:r>
              <a:rPr lang="sr-Latn-ME" sz="1200" b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iznese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činjenice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iz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kojih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može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pretpostaviti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da je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došlo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neposredne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ili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posredne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diskriminacije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teret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dokazivanja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nepostojanja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povrede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načela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jednakog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postupanja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prelazi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tuženog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odnosno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pravno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ili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fizičko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lice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protiv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kojeg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postupak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pred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nadležnim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organom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pokrenut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200" dirty="0"/>
          </a:p>
          <a:p>
            <a:endParaRPr lang="vi-VN" sz="1200" b="1" dirty="0"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Latn-CS" sz="1200" b="1" dirty="0"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Latn-CS" sz="1200" b="1" dirty="0">
              <a:latin typeface="Cambria" pitchFamily="18" charset="0"/>
            </a:endParaRPr>
          </a:p>
          <a:p>
            <a:pPr>
              <a:buNone/>
            </a:pPr>
            <a:endParaRPr lang="vi-VN" sz="1300" b="1" dirty="0">
              <a:latin typeface="Cambria" pitchFamily="18" charset="0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200" dirty="0"/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6863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>
            <a:spLocks noGrp="1"/>
          </p:cNvSpPr>
          <p:nvPr>
            <p:ph type="ctrTitle" idx="4294967295"/>
          </p:nvPr>
        </p:nvSpPr>
        <p:spPr>
          <a:xfrm>
            <a:off x="897668" y="245165"/>
            <a:ext cx="3788400" cy="27166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sr-Latn-ME" dirty="0">
                <a:latin typeface="Cambria" pitchFamily="18" charset="0"/>
              </a:rPr>
              <a:t>Primjer – Memorandum USSCG</a:t>
            </a:r>
            <a:endParaRPr sz="7200" dirty="0">
              <a:solidFill>
                <a:schemeClr val="accent1"/>
              </a:solidFill>
            </a:endParaRPr>
          </a:p>
        </p:txBody>
      </p:sp>
      <p:sp>
        <p:nvSpPr>
          <p:cNvPr id="559" name="Google Shape;559;p19"/>
          <p:cNvSpPr/>
          <p:nvPr/>
        </p:nvSpPr>
        <p:spPr>
          <a:xfrm>
            <a:off x="7143443" y="3303311"/>
            <a:ext cx="312610" cy="29849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9"/>
          <p:cNvSpPr/>
          <p:nvPr/>
        </p:nvSpPr>
        <p:spPr>
          <a:xfrm rot="2466730">
            <a:off x="5564068" y="1886788"/>
            <a:ext cx="434316" cy="41469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9"/>
          <p:cNvSpPr/>
          <p:nvPr/>
        </p:nvSpPr>
        <p:spPr>
          <a:xfrm rot="-1609361">
            <a:off x="6199245" y="2147725"/>
            <a:ext cx="312542" cy="298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9"/>
          <p:cNvSpPr/>
          <p:nvPr/>
        </p:nvSpPr>
        <p:spPr>
          <a:xfrm rot="2926229">
            <a:off x="8094370" y="2384149"/>
            <a:ext cx="234084" cy="22351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9"/>
          <p:cNvSpPr/>
          <p:nvPr/>
        </p:nvSpPr>
        <p:spPr>
          <a:xfrm rot="-1609084">
            <a:off x="7120324" y="886921"/>
            <a:ext cx="210884" cy="2013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2101" r="6253" b="24832"/>
          <a:stretch/>
        </p:blipFill>
        <p:spPr>
          <a:xfrm>
            <a:off x="738202" y="1198697"/>
            <a:ext cx="2740054" cy="3130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t="10060" r="7254" b="4438"/>
          <a:stretch/>
        </p:blipFill>
        <p:spPr>
          <a:xfrm>
            <a:off x="3932287" y="440834"/>
            <a:ext cx="4432883" cy="1608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41" y="2372265"/>
            <a:ext cx="3956082" cy="275035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279913" y="1409499"/>
            <a:ext cx="649357" cy="2072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58219">
            <a:off x="2935663" y="2849167"/>
            <a:ext cx="1337856" cy="53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>
            <a:spLocks noGrp="1"/>
          </p:cNvSpPr>
          <p:nvPr>
            <p:ph type="ctrTitle" idx="4294967295"/>
          </p:nvPr>
        </p:nvSpPr>
        <p:spPr>
          <a:xfrm>
            <a:off x="783519" y="166254"/>
            <a:ext cx="2486154" cy="31961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sr-Latn-CS" dirty="0">
                <a:latin typeface="Cambria" pitchFamily="18" charset="0"/>
              </a:rPr>
              <a:t>Primjer memoranduma - USSCG</a:t>
            </a:r>
            <a:endParaRPr sz="7200" dirty="0">
              <a:solidFill>
                <a:schemeClr val="accent1"/>
              </a:solidFill>
            </a:endParaRPr>
          </a:p>
        </p:txBody>
      </p:sp>
      <p:sp>
        <p:nvSpPr>
          <p:cNvPr id="559" name="Google Shape;559;p19"/>
          <p:cNvSpPr/>
          <p:nvPr/>
        </p:nvSpPr>
        <p:spPr>
          <a:xfrm>
            <a:off x="7143443" y="3303311"/>
            <a:ext cx="312610" cy="29849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9"/>
          <p:cNvSpPr/>
          <p:nvPr/>
        </p:nvSpPr>
        <p:spPr>
          <a:xfrm rot="2466730">
            <a:off x="5564068" y="1886788"/>
            <a:ext cx="434316" cy="41469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9"/>
          <p:cNvSpPr/>
          <p:nvPr/>
        </p:nvSpPr>
        <p:spPr>
          <a:xfrm rot="-1609361">
            <a:off x="6199245" y="2147725"/>
            <a:ext cx="312542" cy="298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9"/>
          <p:cNvSpPr/>
          <p:nvPr/>
        </p:nvSpPr>
        <p:spPr>
          <a:xfrm rot="2926229">
            <a:off x="8094370" y="2384149"/>
            <a:ext cx="234084" cy="22351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9"/>
          <p:cNvSpPr/>
          <p:nvPr/>
        </p:nvSpPr>
        <p:spPr>
          <a:xfrm rot="-1609084">
            <a:off x="7120324" y="886921"/>
            <a:ext cx="210884" cy="2013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43"/>
          <a:stretch/>
        </p:blipFill>
        <p:spPr>
          <a:xfrm>
            <a:off x="2736759" y="555157"/>
            <a:ext cx="3974523" cy="40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75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>
            <a:spLocks noGrp="1"/>
          </p:cNvSpPr>
          <p:nvPr>
            <p:ph type="ctrTitle" idx="4294967295"/>
          </p:nvPr>
        </p:nvSpPr>
        <p:spPr>
          <a:xfrm>
            <a:off x="783519" y="166254"/>
            <a:ext cx="2693972" cy="31961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sr-Latn-CS" dirty="0">
                <a:latin typeface="Cambria" pitchFamily="18" charset="0"/>
              </a:rPr>
              <a:t>Zaglavlje memoranduma - USSCG</a:t>
            </a:r>
            <a:endParaRPr sz="7200" dirty="0">
              <a:solidFill>
                <a:schemeClr val="accent1"/>
              </a:solidFill>
            </a:endParaRPr>
          </a:p>
        </p:txBody>
      </p:sp>
      <p:sp>
        <p:nvSpPr>
          <p:cNvPr id="559" name="Google Shape;559;p19"/>
          <p:cNvSpPr/>
          <p:nvPr/>
        </p:nvSpPr>
        <p:spPr>
          <a:xfrm>
            <a:off x="7143443" y="3303311"/>
            <a:ext cx="312610" cy="29849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9"/>
          <p:cNvSpPr/>
          <p:nvPr/>
        </p:nvSpPr>
        <p:spPr>
          <a:xfrm rot="2466730">
            <a:off x="5564068" y="1886788"/>
            <a:ext cx="434316" cy="41469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9"/>
          <p:cNvSpPr/>
          <p:nvPr/>
        </p:nvSpPr>
        <p:spPr>
          <a:xfrm rot="-1609361">
            <a:off x="6199245" y="2147725"/>
            <a:ext cx="312542" cy="298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9"/>
          <p:cNvSpPr/>
          <p:nvPr/>
        </p:nvSpPr>
        <p:spPr>
          <a:xfrm rot="2926229">
            <a:off x="8094370" y="2384149"/>
            <a:ext cx="234084" cy="22351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9"/>
          <p:cNvSpPr/>
          <p:nvPr/>
        </p:nvSpPr>
        <p:spPr>
          <a:xfrm rot="-1609084">
            <a:off x="7120324" y="886921"/>
            <a:ext cx="210884" cy="2013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" y="1235489"/>
            <a:ext cx="7952509" cy="284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79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>
            <a:spLocks noGrp="1"/>
          </p:cNvSpPr>
          <p:nvPr>
            <p:ph type="ctrTitle" idx="4294967295"/>
          </p:nvPr>
        </p:nvSpPr>
        <p:spPr>
          <a:xfrm>
            <a:off x="783519" y="166254"/>
            <a:ext cx="2693972" cy="31961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sr-Latn-CS" dirty="0">
                <a:latin typeface="Cambria" pitchFamily="18" charset="0"/>
              </a:rPr>
              <a:t>Tekst dopisa - USSCG</a:t>
            </a:r>
            <a:endParaRPr sz="7200" dirty="0">
              <a:solidFill>
                <a:schemeClr val="accent1"/>
              </a:solidFill>
            </a:endParaRPr>
          </a:p>
        </p:txBody>
      </p:sp>
      <p:sp>
        <p:nvSpPr>
          <p:cNvPr id="559" name="Google Shape;559;p19"/>
          <p:cNvSpPr/>
          <p:nvPr/>
        </p:nvSpPr>
        <p:spPr>
          <a:xfrm>
            <a:off x="7143443" y="3303311"/>
            <a:ext cx="312610" cy="29849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9"/>
          <p:cNvSpPr/>
          <p:nvPr/>
        </p:nvSpPr>
        <p:spPr>
          <a:xfrm rot="2466730">
            <a:off x="5564068" y="1886788"/>
            <a:ext cx="434316" cy="41469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9"/>
          <p:cNvSpPr/>
          <p:nvPr/>
        </p:nvSpPr>
        <p:spPr>
          <a:xfrm rot="-1609361">
            <a:off x="6199245" y="2147725"/>
            <a:ext cx="312542" cy="298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9"/>
          <p:cNvSpPr/>
          <p:nvPr/>
        </p:nvSpPr>
        <p:spPr>
          <a:xfrm rot="2926229">
            <a:off x="8094370" y="2384149"/>
            <a:ext cx="234084" cy="22351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9"/>
          <p:cNvSpPr/>
          <p:nvPr/>
        </p:nvSpPr>
        <p:spPr>
          <a:xfrm rot="-1609084">
            <a:off x="7120324" y="886921"/>
            <a:ext cx="210884" cy="2013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95" y="1125023"/>
            <a:ext cx="5112348" cy="355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5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>
            <a:spLocks noGrp="1"/>
          </p:cNvSpPr>
          <p:nvPr>
            <p:ph type="ctrTitle" idx="4294967295"/>
          </p:nvPr>
        </p:nvSpPr>
        <p:spPr>
          <a:xfrm>
            <a:off x="783519" y="166254"/>
            <a:ext cx="2486154" cy="31961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sr-Latn-CS" dirty="0">
                <a:latin typeface="Cambria" pitchFamily="18" charset="0"/>
              </a:rPr>
              <a:t>Primjer memoranduma - SO</a:t>
            </a:r>
            <a:endParaRPr sz="7200" dirty="0">
              <a:solidFill>
                <a:schemeClr val="accent1"/>
              </a:solidFill>
            </a:endParaRPr>
          </a:p>
        </p:txBody>
      </p:sp>
      <p:sp>
        <p:nvSpPr>
          <p:cNvPr id="559" name="Google Shape;559;p19"/>
          <p:cNvSpPr/>
          <p:nvPr/>
        </p:nvSpPr>
        <p:spPr>
          <a:xfrm>
            <a:off x="7143443" y="3303311"/>
            <a:ext cx="312610" cy="29849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9"/>
          <p:cNvSpPr/>
          <p:nvPr/>
        </p:nvSpPr>
        <p:spPr>
          <a:xfrm rot="2466730">
            <a:off x="5564068" y="1886788"/>
            <a:ext cx="434316" cy="41469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9"/>
          <p:cNvSpPr/>
          <p:nvPr/>
        </p:nvSpPr>
        <p:spPr>
          <a:xfrm rot="-1609361">
            <a:off x="6199245" y="2147725"/>
            <a:ext cx="312542" cy="298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9"/>
          <p:cNvSpPr/>
          <p:nvPr/>
        </p:nvSpPr>
        <p:spPr>
          <a:xfrm rot="2926229">
            <a:off x="8094370" y="2384149"/>
            <a:ext cx="234084" cy="22351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9"/>
          <p:cNvSpPr/>
          <p:nvPr/>
        </p:nvSpPr>
        <p:spPr>
          <a:xfrm rot="-1609084">
            <a:off x="7120324" y="886921"/>
            <a:ext cx="210884" cy="2013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3"/>
          <a:stretch/>
        </p:blipFill>
        <p:spPr>
          <a:xfrm>
            <a:off x="3097072" y="485871"/>
            <a:ext cx="4768403" cy="46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2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7"/>
          <p:cNvSpPr txBox="1">
            <a:spLocks noGrp="1"/>
          </p:cNvSpPr>
          <p:nvPr>
            <p:ph type="body" idx="1"/>
          </p:nvPr>
        </p:nvSpPr>
        <p:spPr>
          <a:xfrm>
            <a:off x="1699000" y="660474"/>
            <a:ext cx="5045400" cy="38790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sr-Latn-CS" sz="2500" b="1" dirty="0">
                <a:latin typeface="Cambria" pitchFamily="18" charset="0"/>
              </a:rPr>
              <a:t>Istraživanja su pokazala da na radu provodimo trećinu svog života, odnosno više od 13 godina našeg životnog vijeka, što je fascinantna cifra imajući u vidu da u druženju sa svojim prijateljima i poznanicima provedemo bar 12 puta manje vremena, ili činjenicu da na odmoru provedemo samo 3 godine.</a:t>
            </a:r>
            <a:r>
              <a:rPr lang="en" sz="2500" b="1" dirty="0">
                <a:latin typeface="Cambria" pitchFamily="18" charset="0"/>
              </a:rPr>
              <a:t>.</a:t>
            </a:r>
            <a:r>
              <a:rPr lang="sr-Latn-CS" sz="2500" b="1" dirty="0">
                <a:latin typeface="Cambria" pitchFamily="18" charset="0"/>
              </a:rPr>
              <a:t>.</a:t>
            </a:r>
            <a:endParaRPr sz="2500" b="1" dirty="0">
              <a:latin typeface="Cambria" pitchFamily="18" charset="0"/>
            </a:endParaRPr>
          </a:p>
        </p:txBody>
      </p:sp>
      <p:sp>
        <p:nvSpPr>
          <p:cNvPr id="545" name="Google Shape;545;p1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>
            <a:spLocks noGrp="1"/>
          </p:cNvSpPr>
          <p:nvPr>
            <p:ph type="ctrTitle" idx="4294967295"/>
          </p:nvPr>
        </p:nvSpPr>
        <p:spPr>
          <a:xfrm>
            <a:off x="783518" y="166254"/>
            <a:ext cx="3123463" cy="31961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sr-Latn-CS" dirty="0">
                <a:latin typeface="Cambria" pitchFamily="18" charset="0"/>
              </a:rPr>
              <a:t>Primjer memoranduma – USSCG i SO</a:t>
            </a:r>
            <a:endParaRPr sz="7200" dirty="0">
              <a:solidFill>
                <a:schemeClr val="accent1"/>
              </a:solidFill>
            </a:endParaRPr>
          </a:p>
        </p:txBody>
      </p:sp>
      <p:sp>
        <p:nvSpPr>
          <p:cNvPr id="559" name="Google Shape;559;p19"/>
          <p:cNvSpPr/>
          <p:nvPr/>
        </p:nvSpPr>
        <p:spPr>
          <a:xfrm>
            <a:off x="7143443" y="3303311"/>
            <a:ext cx="312610" cy="29849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9"/>
          <p:cNvSpPr/>
          <p:nvPr/>
        </p:nvSpPr>
        <p:spPr>
          <a:xfrm rot="2466730">
            <a:off x="5564068" y="1886788"/>
            <a:ext cx="434316" cy="41469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9"/>
          <p:cNvSpPr/>
          <p:nvPr/>
        </p:nvSpPr>
        <p:spPr>
          <a:xfrm rot="-1609361">
            <a:off x="6199245" y="2147725"/>
            <a:ext cx="312542" cy="298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9"/>
          <p:cNvSpPr/>
          <p:nvPr/>
        </p:nvSpPr>
        <p:spPr>
          <a:xfrm rot="2926229">
            <a:off x="8094370" y="2384149"/>
            <a:ext cx="234084" cy="22351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9"/>
          <p:cNvSpPr/>
          <p:nvPr/>
        </p:nvSpPr>
        <p:spPr>
          <a:xfrm rot="-1609084">
            <a:off x="7120324" y="886921"/>
            <a:ext cx="210884" cy="2013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43"/>
          <a:stretch/>
        </p:blipFill>
        <p:spPr>
          <a:xfrm>
            <a:off x="783519" y="624430"/>
            <a:ext cx="3974523" cy="4066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7"/>
          <a:stretch/>
        </p:blipFill>
        <p:spPr>
          <a:xfrm>
            <a:off x="4656598" y="853030"/>
            <a:ext cx="3974523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46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5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70" name="Google Shape;770;p35"/>
          <p:cNvSpPr txBox="1">
            <a:spLocks noGrp="1"/>
          </p:cNvSpPr>
          <p:nvPr>
            <p:ph type="ctrTitle" idx="4294967295"/>
          </p:nvPr>
        </p:nvSpPr>
        <p:spPr>
          <a:xfrm>
            <a:off x="4201550" y="1202463"/>
            <a:ext cx="4288800" cy="83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6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Hvala</a:t>
            </a:r>
            <a:r>
              <a:rPr lang="en" sz="6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sz="60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1" name="Google Shape;771;p35"/>
          <p:cNvSpPr txBox="1">
            <a:spLocks noGrp="1"/>
          </p:cNvSpPr>
          <p:nvPr>
            <p:ph type="subTitle" idx="4294967295"/>
          </p:nvPr>
        </p:nvSpPr>
        <p:spPr>
          <a:xfrm>
            <a:off x="4201550" y="2063638"/>
            <a:ext cx="4288800" cy="276776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ME" dirty="0"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Pitanja</a:t>
            </a:r>
            <a:r>
              <a:rPr lang="en" dirty="0"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?</a:t>
            </a:r>
            <a:endParaRPr dirty="0">
              <a:highlight>
                <a:schemeClr val="accent1"/>
              </a:highlight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ME" dirty="0"/>
              <a:t>Kontakti</a:t>
            </a:r>
            <a:r>
              <a:rPr lang="en" dirty="0"/>
              <a:t>: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sr-Latn-ME"/>
              <a:t>usscg</a:t>
            </a:r>
            <a:r>
              <a:rPr lang="en"/>
              <a:t>@</a:t>
            </a:r>
            <a:r>
              <a:rPr lang="en" dirty="0"/>
              <a:t>us</a:t>
            </a:r>
            <a:r>
              <a:rPr lang="sr-Latn-ME" dirty="0"/>
              <a:t>scg.me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sr-Latn-ME" dirty="0">
                <a:hlinkClick r:id="rId3"/>
              </a:rPr>
              <a:t>www.usscg.me</a:t>
            </a:r>
            <a:endParaRPr lang="sr-Latn-ME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sr-Latn-ME" dirty="0"/>
              <a:t>020/232-315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sr-Latn-ME" dirty="0"/>
              <a:t>067/418-991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endParaRPr dirty="0"/>
          </a:p>
        </p:txBody>
      </p:sp>
      <p:pic>
        <p:nvPicPr>
          <p:cNvPr id="772" name="Google Shape;772;p35"/>
          <p:cNvPicPr preferRelativeResize="0"/>
          <p:nvPr/>
        </p:nvPicPr>
        <p:blipFill rotWithShape="1">
          <a:blip r:embed="rId4">
            <a:alphaModFix/>
          </a:blip>
          <a:srcRect r="62099"/>
          <a:stretch/>
        </p:blipFill>
        <p:spPr>
          <a:xfrm>
            <a:off x="648603" y="0"/>
            <a:ext cx="29208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2"/>
          <p:cNvSpPr txBox="1">
            <a:spLocks noGrp="1"/>
          </p:cNvSpPr>
          <p:nvPr>
            <p:ph type="title"/>
          </p:nvPr>
        </p:nvSpPr>
        <p:spPr>
          <a:xfrm>
            <a:off x="508700" y="646500"/>
            <a:ext cx="42843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2800" b="1" dirty="0">
                <a:solidFill>
                  <a:schemeClr val="bg1"/>
                </a:solidFill>
                <a:latin typeface="Cambria" pitchFamily="18" charset="0"/>
              </a:rPr>
              <a:t>Radno pravo</a:t>
            </a:r>
            <a:endParaRPr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95" name="Google Shape;595;p22"/>
          <p:cNvSpPr txBox="1">
            <a:spLocks noGrp="1"/>
          </p:cNvSpPr>
          <p:nvPr>
            <p:ph type="body" idx="1"/>
          </p:nvPr>
        </p:nvSpPr>
        <p:spPr>
          <a:xfrm>
            <a:off x="508700" y="1459149"/>
            <a:ext cx="4342160" cy="335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buNone/>
            </a:pPr>
            <a:r>
              <a:rPr lang="sr-Latn-CS" b="1" dirty="0">
                <a:latin typeface="Cambria" pitchFamily="18" charset="0"/>
              </a:rPr>
              <a:t>Radno pravo je izuzetno značajna i dinamična grana prava, koja ima za cilj da zaštiti „slabijeg“ u okviru radnih odnosa, ali isto tako da ga onemogući da svoja prava zloupotrijebi na štetu poslodavca.</a:t>
            </a:r>
            <a:endParaRPr b="1" dirty="0">
              <a:latin typeface="Cambria" pitchFamily="18" charset="0"/>
            </a:endParaRPr>
          </a:p>
        </p:txBody>
      </p:sp>
      <p:pic>
        <p:nvPicPr>
          <p:cNvPr id="596" name="Google Shape;596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50214" y="1134894"/>
            <a:ext cx="3417650" cy="3086910"/>
          </a:xfrm>
          <a:prstGeom prst="rect">
            <a:avLst/>
          </a:prstGeom>
          <a:noFill/>
          <a:ln>
            <a:noFill/>
          </a:ln>
          <a:effectLst>
            <a:outerShdw blurRad="385763" dist="9525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597" name="Google Shape;597;p22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3000" b="1" dirty="0">
                <a:solidFill>
                  <a:schemeClr val="bg1"/>
                </a:solidFill>
                <a:latin typeface="Cambria" pitchFamily="18" charset="0"/>
              </a:rPr>
              <a:t>Prava zaposlenih (Zakon o radu)</a:t>
            </a:r>
            <a:endParaRPr sz="3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9" name="Google Shape;522;p14"/>
          <p:cNvSpPr txBox="1">
            <a:spLocks noGrp="1"/>
          </p:cNvSpPr>
          <p:nvPr>
            <p:ph type="body" idx="1"/>
          </p:nvPr>
        </p:nvSpPr>
        <p:spPr>
          <a:xfrm>
            <a:off x="973138" y="1600199"/>
            <a:ext cx="7600950" cy="32701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vi-VN" sz="1200" b="1" dirty="0">
                <a:latin typeface="Cambria" pitchFamily="18" charset="0"/>
              </a:rPr>
              <a:t>Zaposleni ima pravo na ograničeno radno vrijeme, odmore, odsustva, mirovanje prava i obaveza iz radnog odnosa, zaštitu i zdravlje na radu, stručno osposobljavanje i odgovarajuću zaradu, naknadu zarade i druga primanja u skladu sa zakonom, kolektivnim ugovorom i ugovorom o radu.</a:t>
            </a:r>
          </a:p>
          <a:p>
            <a:r>
              <a:rPr lang="vi-VN" sz="1200" b="1" dirty="0">
                <a:latin typeface="Cambria" pitchFamily="18" charset="0"/>
              </a:rPr>
              <a:t>Zaposleni ima pravo na sindikalno organizovanje, kolektivno pregovaranje i učešće u rješavanju radnih sporova, u skladu sa zakonom i kolektivnim ugovorom.</a:t>
            </a:r>
          </a:p>
          <a:p>
            <a:r>
              <a:rPr lang="vi-VN" sz="1200" b="1" dirty="0">
                <a:latin typeface="Cambria" pitchFamily="18" charset="0"/>
              </a:rPr>
              <a:t>Zaposlena žena ima pravo na posebnu zaštitu za vrijeme trudnoće i porođaja u skladu sa zakonom.</a:t>
            </a:r>
          </a:p>
          <a:p>
            <a:r>
              <a:rPr lang="vi-VN" sz="1200" b="1" dirty="0">
                <a:latin typeface="Cambria" pitchFamily="18" charset="0"/>
              </a:rPr>
              <a:t>Zaposleni ima pravo da poslodavcu daje predloge, primjedbe i obavještenja o pitanjima iz zaštite i zdravlja na radu.</a:t>
            </a:r>
          </a:p>
          <a:p>
            <a:r>
              <a:rPr lang="vi-VN" sz="1200" b="1" dirty="0">
                <a:latin typeface="Cambria" pitchFamily="18" charset="0"/>
              </a:rPr>
              <a:t>Zaposleni za vrijeme korišćenja porodiljskog, roditeljskog, usvojiteljskog i hraniteljskog odsustva ima pravo na posebnu zaštitu.</a:t>
            </a:r>
          </a:p>
          <a:p>
            <a:r>
              <a:rPr lang="vi-VN" sz="1200" b="1" dirty="0">
                <a:latin typeface="Cambria" pitchFamily="18" charset="0"/>
              </a:rPr>
              <a:t>Zaposleni ima pravo na posebnu zaštitu radi njege djeteta u skladu sa ovim zakonom.</a:t>
            </a:r>
          </a:p>
          <a:p>
            <a:r>
              <a:rPr lang="vi-VN" sz="1200" b="1" dirty="0">
                <a:latin typeface="Cambria" pitchFamily="18" charset="0"/>
              </a:rPr>
              <a:t>Zaposleni mlađi od 18 godina života i zaposleno lice sa invaliditetom imaju pravo na posebnu zaštitu, u skladu sa zakonom.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3000" b="1" dirty="0">
                <a:solidFill>
                  <a:schemeClr val="bg1"/>
                </a:solidFill>
                <a:latin typeface="Cambria" pitchFamily="18" charset="0"/>
              </a:rPr>
              <a:t>Obaveze zaposlenih (Zakon o radu)</a:t>
            </a:r>
            <a:endParaRPr sz="3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9" name="Google Shape;522;p14"/>
          <p:cNvSpPr txBox="1">
            <a:spLocks noGrp="1"/>
          </p:cNvSpPr>
          <p:nvPr>
            <p:ph type="body" idx="1"/>
          </p:nvPr>
        </p:nvSpPr>
        <p:spPr>
          <a:xfrm>
            <a:off x="973138" y="1498061"/>
            <a:ext cx="7600950" cy="35278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None/>
            </a:pPr>
            <a:r>
              <a:rPr lang="vi-VN" sz="1200" b="1" dirty="0">
                <a:latin typeface="Cambria" pitchFamily="18" charset="0"/>
              </a:rPr>
              <a:t>Zaposleni je dužan da:</a:t>
            </a:r>
          </a:p>
          <a:p>
            <a:r>
              <a:rPr lang="vi-VN" sz="1200" b="1" dirty="0">
                <a:latin typeface="Cambria" pitchFamily="18" charset="0"/>
              </a:rPr>
              <a:t>savjesno i odgovorno obavlja poslove radnog mjesta;</a:t>
            </a:r>
          </a:p>
          <a:p>
            <a:r>
              <a:rPr lang="vi-VN" sz="1200" b="1" dirty="0">
                <a:latin typeface="Cambria" pitchFamily="18" charset="0"/>
              </a:rPr>
              <a:t>poštuje organizaciju rada i poslovanje kod poslodavca, kao i uslove i pravila poslodavca u vezi sa ispunjavanjem ugovorenih i drugih obaveza iz radnog odnosa;</a:t>
            </a:r>
          </a:p>
          <a:p>
            <a:r>
              <a:rPr lang="vi-VN" sz="1200" b="1" dirty="0">
                <a:latin typeface="Cambria" pitchFamily="18" charset="0"/>
              </a:rPr>
              <a:t>vodi računa i savjesno se odnosi prema sredstvima rada i materijalnim sredstvima poslodavca;</a:t>
            </a:r>
          </a:p>
          <a:p>
            <a:r>
              <a:rPr lang="vi-VN" sz="1200" b="1" dirty="0">
                <a:latin typeface="Cambria" pitchFamily="18" charset="0"/>
              </a:rPr>
              <a:t>obavijesti poslodavca o situacijama koje po mišljenju zaposlenog mogu da predstavljaju opasnost po život i zdravlje i sa kojima zaposleni ne može da se suoči na odgovarajući način, ili o svakoj situaciji za koju zaposleni ima objektivnih razloga da smatra da predstavlja neposrednu i ozbiljnu opasnost za njegov život ili zdravlje;</a:t>
            </a:r>
          </a:p>
          <a:p>
            <a:r>
              <a:rPr lang="vi-VN" sz="1200" b="1" dirty="0">
                <a:latin typeface="Cambria" pitchFamily="18" charset="0"/>
              </a:rPr>
              <a:t>u roku od tri dana od dana promjene adrese stanovanja o tome obavijesti poslodavca;</a:t>
            </a:r>
          </a:p>
          <a:p>
            <a:r>
              <a:rPr lang="vi-VN" sz="1200" b="1" dirty="0">
                <a:latin typeface="Cambria" pitchFamily="18" charset="0"/>
              </a:rPr>
              <a:t>poštuje propise o zaštiti i zdravlju na radu i pažljivo obavlja posao na način da štiti svoj život i zdravlje kao i život i zdravlje drugih lica, u skladu sa posebnim zakonom; i</a:t>
            </a:r>
          </a:p>
          <a:p>
            <a:r>
              <a:rPr lang="vi-VN" sz="1200" b="1" dirty="0">
                <a:latin typeface="Cambria" pitchFamily="18" charset="0"/>
              </a:rPr>
              <a:t>postupa u skladu sa drugim obavezama utvrđenim zakonom, kolektivnim ugovorom, aktom poslodavca i ugovorom o radu.</a:t>
            </a:r>
          </a:p>
          <a:p>
            <a:pPr>
              <a:buNone/>
            </a:pPr>
            <a:br>
              <a:rPr lang="vi-VN" sz="1200" dirty="0"/>
            </a:br>
            <a:endParaRPr sz="1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3000" b="1" dirty="0">
                <a:solidFill>
                  <a:schemeClr val="bg1"/>
                </a:solidFill>
                <a:latin typeface="Cambria" pitchFamily="18" charset="0"/>
              </a:rPr>
              <a:t>Obaveze poslodavca (Zakon o radu)</a:t>
            </a:r>
            <a:endParaRPr sz="3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9" name="Google Shape;522;p14"/>
          <p:cNvSpPr txBox="1">
            <a:spLocks noGrp="1"/>
          </p:cNvSpPr>
          <p:nvPr>
            <p:ph type="body" idx="1"/>
          </p:nvPr>
        </p:nvSpPr>
        <p:spPr>
          <a:xfrm>
            <a:off x="973138" y="1498061"/>
            <a:ext cx="7600950" cy="35278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vi-VN" sz="1200" b="1" dirty="0">
                <a:latin typeface="Cambria" pitchFamily="18" charset="0"/>
              </a:rPr>
              <a:t>Poslodavac je dužan da:</a:t>
            </a:r>
          </a:p>
          <a:p>
            <a:r>
              <a:rPr lang="vi-VN" sz="1200" b="1" dirty="0">
                <a:latin typeface="Cambria" pitchFamily="18" charset="0"/>
              </a:rPr>
              <a:t>1) ima akt o unutrašnjoj organizaciji i sistematizaciji radnih mjesta ako ima više od deset zaposlenih;</a:t>
            </a:r>
          </a:p>
          <a:p>
            <a:r>
              <a:rPr lang="vi-VN" sz="1200" b="1" dirty="0">
                <a:latin typeface="Cambria" pitchFamily="18" charset="0"/>
              </a:rPr>
              <a:t>2) zaposlenom obezbijedi obavljanje poslova radnog mjesta, u skladu sa ugovorom o radu i aktom o unutrašnjoj organizaciji i sistematizaciji radnih mjesta;</a:t>
            </a:r>
          </a:p>
          <a:p>
            <a:r>
              <a:rPr lang="vi-VN" sz="1200" b="1" dirty="0">
                <a:latin typeface="Cambria" pitchFamily="18" charset="0"/>
              </a:rPr>
              <a:t>3) u poslovnim prostorijama, odnosno mjestu izvođenja radova ima odobrenje za vršenje djelatnosti odnosno prijavu rada izdatu od nadležnog organa i primjerak ugovora o radu zaposlenog, odnosno drugog ugovora o radnom angažovanju, kao i prijavu na obavezno socijalno osiguranje;</a:t>
            </a:r>
          </a:p>
          <a:p>
            <a:r>
              <a:rPr lang="vi-VN" sz="1200" b="1" dirty="0">
                <a:latin typeface="Cambria" pitchFamily="18" charset="0"/>
              </a:rPr>
              <a:t>4) zaposlenom za obavljeni rad isplati zaradu, u skladu sa zakonom, kolektivnim ugovorom i ugovorom o radu;</a:t>
            </a:r>
          </a:p>
          <a:p>
            <a:r>
              <a:rPr lang="vi-VN" sz="1200" b="1" dirty="0">
                <a:latin typeface="Cambria" pitchFamily="18" charset="0"/>
              </a:rPr>
              <a:t>5) obezbijedi mjere zaštite i zdravlja na radu sprječavanjem, uklanjanjem i kontrolom rizika na radu;</a:t>
            </a:r>
          </a:p>
          <a:p>
            <a:r>
              <a:rPr lang="vi-VN" sz="1200" b="1" dirty="0">
                <a:latin typeface="Cambria" pitchFamily="18" charset="0"/>
              </a:rPr>
              <a:t>6) zaposlenog obavještava o uslovima rada, organizaciji rada, pravilima poslodavca u vezi sa ispunjavanjem ugovorenih obaveza na radu i pravima, obavezama i odgovornostima koje proizilaze iz propisa o zaštiti i zdravlju na radu;</a:t>
            </a:r>
          </a:p>
          <a:p>
            <a:r>
              <a:rPr lang="vi-VN" sz="1200" b="1" dirty="0">
                <a:latin typeface="Cambria" pitchFamily="18" charset="0"/>
              </a:rPr>
              <a:t>7) vodi evidenciju o zaposlenima koji su kod njega u radnom odnosu, koja sadrži podatke o zaposlenima, prisutnosti na radu, svim vidovima organizacije radnog vremena i godišnjim odmorima zaposlenih u skladu sa posebnim zakonom;</a:t>
            </a:r>
          </a:p>
          <a:p>
            <a:r>
              <a:rPr lang="vi-VN" sz="1200" b="1" dirty="0">
                <a:latin typeface="Cambria" pitchFamily="18" charset="0"/>
              </a:rPr>
              <a:t>8) vodi evidenciju o zaposlenima koji su angažovani preko agencije za privremeno ustupanje zaposlenih;</a:t>
            </a:r>
          </a:p>
          <a:p>
            <a:r>
              <a:rPr lang="vi-VN" sz="1200" b="1" dirty="0">
                <a:latin typeface="Cambria" pitchFamily="18" charset="0"/>
              </a:rPr>
              <a:t>9) u slučajevima utvrđenim zakonom traži mišljenje sindikata, odnosno predstavnika zaposlenih;</a:t>
            </a:r>
          </a:p>
          <a:p>
            <a:r>
              <a:rPr lang="vi-VN" sz="1200" b="1" dirty="0">
                <a:latin typeface="Cambria" pitchFamily="18" charset="0"/>
              </a:rPr>
              <a:t>10) poštuje ličnost, štiti privatnost zaposlenog i obezbjeđuje zaštitu njegovih ličnih podataka;</a:t>
            </a:r>
          </a:p>
          <a:p>
            <a:r>
              <a:rPr lang="vi-VN" sz="1200" b="1" dirty="0">
                <a:latin typeface="Cambria" pitchFamily="18" charset="0"/>
              </a:rPr>
              <a:t>11) postupa u skladu sa drugim obavezama utvrđenim zakonom, kolektivnim ugovorom i ugovorom o radu.</a:t>
            </a:r>
          </a:p>
          <a:p>
            <a:pPr>
              <a:buNone/>
            </a:pPr>
            <a:br>
              <a:rPr lang="vi-VN" sz="1200" b="1" dirty="0">
                <a:latin typeface="Cambria" pitchFamily="18" charset="0"/>
              </a:rPr>
            </a:br>
            <a:r>
              <a:rPr lang="vi-VN" sz="1200" b="1" dirty="0">
                <a:latin typeface="Cambria" pitchFamily="18" charset="0"/>
              </a:rPr>
              <a:t> </a:t>
            </a:r>
            <a:br>
              <a:rPr lang="vi-VN" sz="1200" dirty="0"/>
            </a:br>
            <a:endParaRPr sz="1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3000" b="1" dirty="0">
                <a:solidFill>
                  <a:schemeClr val="bg1"/>
                </a:solidFill>
                <a:latin typeface="Cambria" pitchFamily="18" charset="0"/>
              </a:rPr>
              <a:t>Obaveze poslodavca (Zakon o radu)</a:t>
            </a:r>
            <a:endParaRPr sz="3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9" name="Google Shape;522;p14"/>
          <p:cNvSpPr txBox="1">
            <a:spLocks noGrp="1"/>
          </p:cNvSpPr>
          <p:nvPr>
            <p:ph type="body" idx="1"/>
          </p:nvPr>
        </p:nvSpPr>
        <p:spPr>
          <a:xfrm>
            <a:off x="973138" y="1498061"/>
            <a:ext cx="7600950" cy="30415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vi-VN" sz="1200" b="1" dirty="0">
                <a:latin typeface="Cambria" pitchFamily="18" charset="0"/>
              </a:rPr>
              <a:t>6) zaposlenog obavještava o uslovima rada, organizaciji rada, pravilima poslodavca u vezi sa ispunjavanjem ugovorenih obaveza na radu i pravima, obavezama i odgovornostima koje proizilaze iz propisa o zaštiti i zdravlju na radu;</a:t>
            </a:r>
          </a:p>
          <a:p>
            <a:r>
              <a:rPr lang="vi-VN" sz="1200" b="1" dirty="0">
                <a:latin typeface="Cambria" pitchFamily="18" charset="0"/>
              </a:rPr>
              <a:t>7) vodi evidenciju o zaposlenima koji su kod njega u radnom odnosu, koja sadrži podatke o zaposlenima, prisutnosti na radu, svim vidovima organizacije radnog vremena i godišnjim odmorima zaposlenih u skladu sa posebnim zakonom;</a:t>
            </a:r>
          </a:p>
          <a:p>
            <a:r>
              <a:rPr lang="vi-VN" sz="1200" b="1" dirty="0">
                <a:latin typeface="Cambria" pitchFamily="18" charset="0"/>
              </a:rPr>
              <a:t>8) vodi evidenciju o zaposlenima koji su angažovani preko agencije za privremeno ustupanje zaposlenih;</a:t>
            </a:r>
          </a:p>
          <a:p>
            <a:r>
              <a:rPr lang="vi-VN" sz="1200" b="1" dirty="0">
                <a:latin typeface="Cambria" pitchFamily="18" charset="0"/>
              </a:rPr>
              <a:t>9) u slučajevima utvrđenim zakonom traži mišljenje sindikata, odnosno predstavnika zaposlenih;</a:t>
            </a:r>
          </a:p>
          <a:p>
            <a:r>
              <a:rPr lang="vi-VN" sz="1200" b="1" dirty="0">
                <a:latin typeface="Cambria" pitchFamily="18" charset="0"/>
              </a:rPr>
              <a:t>10) poštuje ličnost, štiti privatnost zaposlenog i obezbjeđuje zaštitu njegovih ličnih podataka;</a:t>
            </a:r>
          </a:p>
          <a:p>
            <a:r>
              <a:rPr lang="vi-VN" sz="1200" b="1" dirty="0">
                <a:latin typeface="Cambria" pitchFamily="18" charset="0"/>
              </a:rPr>
              <a:t>11) postupa u skladu sa drugim obavezama utvrđenim zakonom, kolektivnim ugovorom i ugovorom o radu.</a:t>
            </a:r>
          </a:p>
          <a:p>
            <a:pPr>
              <a:buNone/>
            </a:pPr>
            <a:br>
              <a:rPr lang="vi-VN" sz="1200" b="1" dirty="0">
                <a:latin typeface="Cambria" pitchFamily="18" charset="0"/>
              </a:rPr>
            </a:br>
            <a:r>
              <a:rPr lang="vi-VN" sz="1200" b="1" dirty="0">
                <a:latin typeface="Cambria" pitchFamily="18" charset="0"/>
              </a:rPr>
              <a:t> </a:t>
            </a:r>
            <a:br>
              <a:rPr lang="vi-VN" sz="1200" dirty="0"/>
            </a:br>
            <a:endParaRPr sz="1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3500" dirty="0">
                <a:solidFill>
                  <a:schemeClr val="bg1"/>
                </a:solidFill>
                <a:latin typeface="Cambria" pitchFamily="18" charset="0"/>
              </a:rPr>
              <a:t>Mapa puta – kako zaštiti prava </a:t>
            </a:r>
            <a:endParaRPr sz="35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4091417" y="1953924"/>
            <a:ext cx="1662300" cy="47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1800" b="1" dirty="0">
                <a:solidFill>
                  <a:schemeClr val="dk1"/>
                </a:solidFill>
                <a:latin typeface="Cambria" pitchFamily="18" charset="0"/>
                <a:ea typeface="Barlow SemiBold"/>
                <a:cs typeface="Barlow SemiBold"/>
                <a:sym typeface="Barlow SemiBold"/>
              </a:rPr>
              <a:t>Sindikat</a:t>
            </a: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611" name="Google Shape;611;p24"/>
          <p:cNvSpPr/>
          <p:nvPr/>
        </p:nvSpPr>
        <p:spPr>
          <a:xfrm>
            <a:off x="2264393" y="2857062"/>
            <a:ext cx="1662300" cy="47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1800" b="1" dirty="0">
                <a:solidFill>
                  <a:schemeClr val="lt1"/>
                </a:solidFill>
                <a:latin typeface="Cambria" pitchFamily="18" charset="0"/>
                <a:ea typeface="Barlow Light"/>
                <a:cs typeface="Barlow Light"/>
                <a:sym typeface="Barlow Light"/>
              </a:rPr>
              <a:t>Poslodavac</a:t>
            </a:r>
            <a:endParaRPr sz="1800" b="1" dirty="0">
              <a:solidFill>
                <a:schemeClr val="lt1"/>
              </a:solidFill>
              <a:latin typeface="Cambria" pitchFamily="18" charset="0"/>
              <a:ea typeface="Barlow Light"/>
              <a:cs typeface="Barlow Light"/>
              <a:sym typeface="Barlow Light"/>
            </a:endParaRPr>
          </a:p>
        </p:txBody>
      </p:sp>
      <p:sp>
        <p:nvSpPr>
          <p:cNvPr id="612" name="Google Shape;612;p24"/>
          <p:cNvSpPr/>
          <p:nvPr/>
        </p:nvSpPr>
        <p:spPr>
          <a:xfrm>
            <a:off x="5911853" y="2850577"/>
            <a:ext cx="1662300" cy="47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1800" b="1" dirty="0">
                <a:solidFill>
                  <a:schemeClr val="lt1"/>
                </a:solidFill>
                <a:latin typeface="Cambria" pitchFamily="18" charset="0"/>
                <a:ea typeface="Barlow Light"/>
                <a:cs typeface="Barlow Light"/>
                <a:sym typeface="Barlow Light"/>
              </a:rPr>
              <a:t>Inspekcija rada</a:t>
            </a:r>
            <a:endParaRPr sz="1800" b="1" dirty="0">
              <a:solidFill>
                <a:schemeClr val="lt1"/>
              </a:solidFill>
              <a:latin typeface="Cambria" pitchFamily="18" charset="0"/>
              <a:ea typeface="Barlow Light"/>
              <a:cs typeface="Barlow Light"/>
              <a:sym typeface="Barlow Light"/>
            </a:endParaRPr>
          </a:p>
        </p:txBody>
      </p:sp>
      <p:sp>
        <p:nvSpPr>
          <p:cNvPr id="614" name="Google Shape;614;p24"/>
          <p:cNvSpPr/>
          <p:nvPr/>
        </p:nvSpPr>
        <p:spPr>
          <a:xfrm>
            <a:off x="5024351" y="3664680"/>
            <a:ext cx="1662300" cy="47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2000" b="1" dirty="0">
                <a:solidFill>
                  <a:schemeClr val="tx1"/>
                </a:solidFill>
                <a:latin typeface="Cambria" pitchFamily="18" charset="0"/>
                <a:ea typeface="Barlow Light"/>
                <a:cs typeface="Barlow Light"/>
                <a:sym typeface="Barlow Light"/>
              </a:rPr>
              <a:t>Sud</a:t>
            </a:r>
            <a:endParaRPr sz="2000" b="1" dirty="0">
              <a:solidFill>
                <a:schemeClr val="tx1"/>
              </a:solidFill>
              <a:latin typeface="Cambria" pitchFamily="18" charset="0"/>
              <a:ea typeface="Barlow Light"/>
              <a:cs typeface="Barlow Light"/>
              <a:sym typeface="Barlow Light"/>
            </a:endParaRPr>
          </a:p>
        </p:txBody>
      </p:sp>
      <p:sp>
        <p:nvSpPr>
          <p:cNvPr id="615" name="Google Shape;615;p24"/>
          <p:cNvSpPr/>
          <p:nvPr/>
        </p:nvSpPr>
        <p:spPr>
          <a:xfrm>
            <a:off x="3177917" y="3690620"/>
            <a:ext cx="1662300" cy="47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1200" b="1" dirty="0">
                <a:solidFill>
                  <a:schemeClr val="tx1"/>
                </a:solidFill>
                <a:latin typeface="Cambria" pitchFamily="18" charset="0"/>
                <a:ea typeface="Barlow Light"/>
                <a:cs typeface="Barlow Light"/>
                <a:sym typeface="Barlow Light"/>
              </a:rPr>
              <a:t>Centar za alternativno rješavanje sporova</a:t>
            </a:r>
            <a:endParaRPr sz="1200" b="1" dirty="0">
              <a:solidFill>
                <a:schemeClr val="tx1"/>
              </a:solidFill>
              <a:latin typeface="Cambria" pitchFamily="18" charset="0"/>
              <a:ea typeface="Barlow Light"/>
              <a:cs typeface="Barlow Light"/>
              <a:sym typeface="Barlow Light"/>
            </a:endParaRPr>
          </a:p>
        </p:txBody>
      </p:sp>
      <p:sp>
        <p:nvSpPr>
          <p:cNvPr id="616" name="Google Shape;616;p24"/>
          <p:cNvSpPr/>
          <p:nvPr/>
        </p:nvSpPr>
        <p:spPr>
          <a:xfrm>
            <a:off x="1350951" y="3690620"/>
            <a:ext cx="1662300" cy="47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1200" b="1" dirty="0">
                <a:solidFill>
                  <a:schemeClr val="tx1"/>
                </a:solidFill>
                <a:latin typeface="Cambria" pitchFamily="18" charset="0"/>
                <a:ea typeface="Barlow Light"/>
                <a:cs typeface="Barlow Light"/>
                <a:sym typeface="Barlow Light"/>
              </a:rPr>
              <a:t>Agencija za mirno rješavanje radnih sporova</a:t>
            </a:r>
            <a:endParaRPr sz="1200" b="1" dirty="0">
              <a:solidFill>
                <a:schemeClr val="tx1"/>
              </a:solidFill>
              <a:latin typeface="Cambria" pitchFamily="18" charset="0"/>
              <a:ea typeface="Barlow Light"/>
              <a:cs typeface="Barlow Light"/>
              <a:sym typeface="Barlow Light"/>
            </a:endParaRPr>
          </a:p>
        </p:txBody>
      </p:sp>
      <p:cxnSp>
        <p:nvCxnSpPr>
          <p:cNvPr id="617" name="Google Shape;617;p24"/>
          <p:cNvCxnSpPr>
            <a:stCxn id="610" idx="2"/>
            <a:endCxn id="612" idx="0"/>
          </p:cNvCxnSpPr>
          <p:nvPr/>
        </p:nvCxnSpPr>
        <p:spPr>
          <a:xfrm rot="16200000" flipH="1">
            <a:off x="5623709" y="1731282"/>
            <a:ext cx="418153" cy="182043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8" name="Google Shape;618;p24"/>
          <p:cNvCxnSpPr>
            <a:stCxn id="611" idx="0"/>
            <a:endCxn id="610" idx="2"/>
          </p:cNvCxnSpPr>
          <p:nvPr/>
        </p:nvCxnSpPr>
        <p:spPr>
          <a:xfrm rot="-5400000">
            <a:off x="3796793" y="1731312"/>
            <a:ext cx="424500" cy="18270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9" name="Google Shape;619;p24"/>
          <p:cNvCxnSpPr>
            <a:stCxn id="611" idx="2"/>
            <a:endCxn id="615" idx="0"/>
          </p:cNvCxnSpPr>
          <p:nvPr/>
        </p:nvCxnSpPr>
        <p:spPr>
          <a:xfrm rot="-5400000" flipH="1">
            <a:off x="3374693" y="3056412"/>
            <a:ext cx="355200" cy="9135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0" name="Google Shape;620;p24"/>
          <p:cNvCxnSpPr>
            <a:stCxn id="616" idx="0"/>
            <a:endCxn id="611" idx="2"/>
          </p:cNvCxnSpPr>
          <p:nvPr/>
        </p:nvCxnSpPr>
        <p:spPr>
          <a:xfrm rot="-5400000">
            <a:off x="2461251" y="3056270"/>
            <a:ext cx="355200" cy="9135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1" name="Google Shape;621;p24"/>
          <p:cNvCxnSpPr/>
          <p:nvPr/>
        </p:nvCxnSpPr>
        <p:spPr>
          <a:xfrm rot="16200000" flipH="1">
            <a:off x="4531955" y="4003153"/>
            <a:ext cx="361543" cy="92000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2" name="Google Shape;622;p24"/>
          <p:cNvCxnSpPr>
            <a:stCxn id="614" idx="0"/>
            <a:endCxn id="612" idx="2"/>
          </p:cNvCxnSpPr>
          <p:nvPr/>
        </p:nvCxnSpPr>
        <p:spPr>
          <a:xfrm rot="5400000" flipH="1" flipV="1">
            <a:off x="6131451" y="3053128"/>
            <a:ext cx="335603" cy="88750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613;p24"/>
          <p:cNvSpPr/>
          <p:nvPr/>
        </p:nvSpPr>
        <p:spPr>
          <a:xfrm>
            <a:off x="4698262" y="4572594"/>
            <a:ext cx="1662300" cy="47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1000" b="1" dirty="0">
                <a:solidFill>
                  <a:schemeClr val="tx1"/>
                </a:solidFill>
                <a:latin typeface="Cambria" pitchFamily="18" charset="0"/>
                <a:ea typeface="Barlow Light"/>
                <a:cs typeface="Barlow Light"/>
                <a:sym typeface="Barlow Light"/>
              </a:rPr>
              <a:t>Ostali legitimni oblici sindikalne borbe (protest, štrajk, mediji...)</a:t>
            </a:r>
            <a:endParaRPr b="1" dirty="0">
              <a:solidFill>
                <a:schemeClr val="tx1"/>
              </a:solidFill>
              <a:latin typeface="Cambria" pitchFamily="18" charset="0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5"/>
          <p:cNvSpPr txBox="1">
            <a:spLocks noGrp="1"/>
          </p:cNvSpPr>
          <p:nvPr>
            <p:ph type="ctrTitle"/>
          </p:nvPr>
        </p:nvSpPr>
        <p:spPr>
          <a:xfrm>
            <a:off x="603425" y="1794125"/>
            <a:ext cx="5497200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latin typeface="Cambria" pitchFamily="18" charset="0"/>
              </a:rPr>
              <a:t>1. </a:t>
            </a:r>
            <a:r>
              <a:rPr lang="sr-Latn-CS" sz="3500" b="1" dirty="0">
                <a:latin typeface="Cambria" pitchFamily="18" charset="0"/>
              </a:rPr>
              <a:t>Zaštita prava zaposlenih</a:t>
            </a:r>
            <a:endParaRPr sz="35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1823</Words>
  <Application>Microsoft Office PowerPoint</Application>
  <PresentationFormat>On-screen Show (16:9)</PresentationFormat>
  <Paragraphs>136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Cambria</vt:lpstr>
      <vt:lpstr>Wingdings</vt:lpstr>
      <vt:lpstr>Arial</vt:lpstr>
      <vt:lpstr>Barlow SemiBold</vt:lpstr>
      <vt:lpstr>Barlow Light</vt:lpstr>
      <vt:lpstr>Lodovico template</vt:lpstr>
      <vt:lpstr>Sindikalna škola: “Osnovi modernog sindikalzima” Modul I “Modeli zaštite prava zaposlenih iz rada  i po osnovu rada”  Budva, 27-29.05.2022.</vt:lpstr>
      <vt:lpstr>PowerPoint Presentation</vt:lpstr>
      <vt:lpstr>Radno pravo</vt:lpstr>
      <vt:lpstr>Prava zaposlenih (Zakon o radu)</vt:lpstr>
      <vt:lpstr>Obaveze zaposlenih (Zakon o radu)</vt:lpstr>
      <vt:lpstr>Obaveze poslodavca (Zakon o radu)</vt:lpstr>
      <vt:lpstr>Obaveze poslodavca (Zakon o radu)</vt:lpstr>
      <vt:lpstr>Mapa puta – kako zaštiti prava </vt:lpstr>
      <vt:lpstr>1. Zaštita prava zaposlenih</vt:lpstr>
      <vt:lpstr>Zaštita kod poslodavca</vt:lpstr>
      <vt:lpstr>Zaštita pred Inspekcijom rada</vt:lpstr>
      <vt:lpstr>Zaštita kod nadležnog suda</vt:lpstr>
      <vt:lpstr>Zaštita pred Agencijom za mirno rješavanje radnih sporova i Centrom</vt:lpstr>
      <vt:lpstr>Slučajevi diskriminacije i mobinga</vt:lpstr>
      <vt:lpstr>Primjer – Memorandum USSCG</vt:lpstr>
      <vt:lpstr>Primjer memoranduma - USSCG</vt:lpstr>
      <vt:lpstr>Zaglavlje memoranduma - USSCG</vt:lpstr>
      <vt:lpstr>Tekst dopisa - USSCG</vt:lpstr>
      <vt:lpstr>Primjer memoranduma - SO</vt:lpstr>
      <vt:lpstr>Primjer memoranduma – USSCG i SO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PC</dc:creator>
  <cp:lastModifiedBy>Jelena</cp:lastModifiedBy>
  <cp:revision>46</cp:revision>
  <dcterms:modified xsi:type="dcterms:W3CDTF">2022-05-25T11:53:12Z</dcterms:modified>
</cp:coreProperties>
</file>